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8"/>
  </p:notesMasterIdLst>
  <p:sldIdLst>
    <p:sldId id="282" r:id="rId5"/>
    <p:sldId id="283" r:id="rId6"/>
    <p:sldId id="296" r:id="rId7"/>
    <p:sldId id="294" r:id="rId8"/>
    <p:sldId id="295" r:id="rId9"/>
    <p:sldId id="290" r:id="rId10"/>
    <p:sldId id="297" r:id="rId11"/>
    <p:sldId id="299" r:id="rId12"/>
    <p:sldId id="300" r:id="rId13"/>
    <p:sldId id="301" r:id="rId14"/>
    <p:sldId id="302" r:id="rId15"/>
    <p:sldId id="292" r:id="rId16"/>
    <p:sldId id="29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AD302E-63E8-4243-A701-4F6A6454E51B}">
          <p14:sldIdLst>
            <p14:sldId id="282"/>
            <p14:sldId id="283"/>
            <p14:sldId id="296"/>
          </p14:sldIdLst>
        </p14:section>
        <p14:section name="Untitled Section" id="{B9861E9A-32CF-4372-9AB5-E1382512D4EF}">
          <p14:sldIdLst>
            <p14:sldId id="294"/>
            <p14:sldId id="295"/>
            <p14:sldId id="290"/>
            <p14:sldId id="297"/>
            <p14:sldId id="299"/>
            <p14:sldId id="300"/>
            <p14:sldId id="301"/>
            <p14:sldId id="302"/>
            <p14:sldId id="292"/>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22" autoAdjust="0"/>
    <p:restoredTop sz="86364" autoAdjust="0"/>
  </p:normalViewPr>
  <p:slideViewPr>
    <p:cSldViewPr snapToGrid="0">
      <p:cViewPr varScale="1">
        <p:scale>
          <a:sx n="83" d="100"/>
          <a:sy n="83" d="100"/>
        </p:scale>
        <p:origin x="108" y="3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361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5474A-FE14-402A-9AA4-B68C29F3D54D}" type="datetimeFigureOut">
              <a:rPr lang="en-US" smtClean="0"/>
              <a:t>5/1/2021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960F6-FE8A-441A-BC53-73E7F7EE783F}" type="slidenum">
              <a:rPr lang="en-US" smtClean="0"/>
              <a:t>‹#›</a:t>
            </a:fld>
            <a:endParaRPr lang="en-US"/>
          </a:p>
        </p:txBody>
      </p:sp>
    </p:spTree>
    <p:extLst>
      <p:ext uri="{BB962C8B-B14F-4D97-AF65-F5344CB8AC3E}">
        <p14:creationId xmlns:p14="http://schemas.microsoft.com/office/powerpoint/2010/main" val="1743784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a:t>
            </a:r>
            <a:r>
              <a:rPr lang="en-US" baseline="0" dirty="0"/>
              <a:t>  For our second project, the Five Aces, wanted to pick up where we left off in project one, as to how nutrition affects educational performance.  For this project, we selected Atlanta and New York City to compare the number of community gardens and the number of high school graduates.</a:t>
            </a:r>
            <a:endParaRPr lang="en-US" dirty="0"/>
          </a:p>
          <a:p>
            <a:endParaRPr lang="en-US" dirty="0"/>
          </a:p>
        </p:txBody>
      </p:sp>
      <p:sp>
        <p:nvSpPr>
          <p:cNvPr id="4" name="Slide Number Placeholder 3"/>
          <p:cNvSpPr>
            <a:spLocks noGrp="1"/>
          </p:cNvSpPr>
          <p:nvPr>
            <p:ph type="sldNum" sz="quarter" idx="5"/>
          </p:nvPr>
        </p:nvSpPr>
        <p:spPr/>
        <p:txBody>
          <a:bodyPr/>
          <a:lstStyle/>
          <a:p>
            <a:fld id="{E2F960F6-FE8A-441A-BC53-73E7F7EE783F}" type="slidenum">
              <a:rPr lang="en-US" smtClean="0"/>
              <a:t>1</a:t>
            </a:fld>
            <a:endParaRPr lang="en-US"/>
          </a:p>
        </p:txBody>
      </p:sp>
    </p:spTree>
    <p:extLst>
      <p:ext uri="{BB962C8B-B14F-4D97-AF65-F5344CB8AC3E}">
        <p14:creationId xmlns:p14="http://schemas.microsoft.com/office/powerpoint/2010/main" val="588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F960F6-FE8A-441A-BC53-73E7F7EE783F}" type="slidenum">
              <a:rPr lang="en-US" smtClean="0"/>
              <a:t>13</a:t>
            </a:fld>
            <a:endParaRPr lang="en-US"/>
          </a:p>
        </p:txBody>
      </p:sp>
    </p:spTree>
    <p:extLst>
      <p:ext uri="{BB962C8B-B14F-4D97-AF65-F5344CB8AC3E}">
        <p14:creationId xmlns:p14="http://schemas.microsoft.com/office/powerpoint/2010/main" val="130909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F960F6-FE8A-441A-BC53-73E7F7EE783F}" type="slidenum">
              <a:rPr lang="en-US" smtClean="0"/>
              <a:t>2</a:t>
            </a:fld>
            <a:endParaRPr lang="en-US"/>
          </a:p>
        </p:txBody>
      </p:sp>
    </p:spTree>
    <p:extLst>
      <p:ext uri="{BB962C8B-B14F-4D97-AF65-F5344CB8AC3E}">
        <p14:creationId xmlns:p14="http://schemas.microsoft.com/office/powerpoint/2010/main" val="268159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probably wondering why Atlanta and NYC?  We chose them for personal reasons,  one of our members has lived in both areas.  NYC is known for being a concrete jungle where Atlanta has more green space.  And here, we will be comparing Apples to Peaches!</a:t>
            </a:r>
          </a:p>
        </p:txBody>
      </p:sp>
      <p:sp>
        <p:nvSpPr>
          <p:cNvPr id="4" name="Slide Number Placeholder 3"/>
          <p:cNvSpPr>
            <a:spLocks noGrp="1"/>
          </p:cNvSpPr>
          <p:nvPr>
            <p:ph type="sldNum" sz="quarter" idx="5"/>
          </p:nvPr>
        </p:nvSpPr>
        <p:spPr/>
        <p:txBody>
          <a:bodyPr/>
          <a:lstStyle/>
          <a:p>
            <a:fld id="{E2F960F6-FE8A-441A-BC53-73E7F7EE783F}" type="slidenum">
              <a:rPr lang="en-US" smtClean="0"/>
              <a:t>3</a:t>
            </a:fld>
            <a:endParaRPr lang="en-US"/>
          </a:p>
        </p:txBody>
      </p:sp>
    </p:spTree>
    <p:extLst>
      <p:ext uri="{BB962C8B-B14F-4D97-AF65-F5344CB8AC3E}">
        <p14:creationId xmlns:p14="http://schemas.microsoft.com/office/powerpoint/2010/main" val="75861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gardens increase a sense of community</a:t>
            </a:r>
            <a:r>
              <a:rPr lang="en-US" baseline="0" dirty="0"/>
              <a:t> ownership and stewardship.</a:t>
            </a:r>
          </a:p>
          <a:p>
            <a:r>
              <a:rPr lang="en-US" baseline="0" dirty="0"/>
              <a:t>They bring people of all backgrounds, ages, races, cultures and social classes together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Studies show that community gardeners and their children eat healthier diets than non-gardening families do.</a:t>
            </a:r>
          </a:p>
          <a:p>
            <a:endParaRPr lang="en-US" dirty="0"/>
          </a:p>
        </p:txBody>
      </p:sp>
      <p:sp>
        <p:nvSpPr>
          <p:cNvPr id="4" name="Slide Number Placeholder 3"/>
          <p:cNvSpPr>
            <a:spLocks noGrp="1"/>
          </p:cNvSpPr>
          <p:nvPr>
            <p:ph type="sldNum" sz="quarter" idx="5"/>
          </p:nvPr>
        </p:nvSpPr>
        <p:spPr/>
        <p:txBody>
          <a:bodyPr/>
          <a:lstStyle/>
          <a:p>
            <a:fld id="{E2F960F6-FE8A-441A-BC53-73E7F7EE783F}" type="slidenum">
              <a:rPr lang="en-US" smtClean="0"/>
              <a:t>4</a:t>
            </a:fld>
            <a:endParaRPr lang="en-US"/>
          </a:p>
        </p:txBody>
      </p:sp>
    </p:spTree>
    <p:extLst>
      <p:ext uri="{BB962C8B-B14F-4D97-AF65-F5344CB8AC3E}">
        <p14:creationId xmlns:p14="http://schemas.microsoft.com/office/powerpoint/2010/main" val="177901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filters rainwater, helping to keep lakes, rivers and groundwater clean.</a:t>
            </a:r>
          </a:p>
          <a:p>
            <a:r>
              <a:rPr lang="en-US" dirty="0"/>
              <a:t>Restores oxygen to the air helping to reduce pollution.</a:t>
            </a:r>
          </a:p>
          <a:p>
            <a:r>
              <a:rPr lang="en-US" dirty="0"/>
              <a:t>Recycle huge volumes of organic waste back into the soil.</a:t>
            </a:r>
          </a:p>
          <a:p>
            <a:endParaRPr lang="en-US" dirty="0"/>
          </a:p>
        </p:txBody>
      </p:sp>
      <p:sp>
        <p:nvSpPr>
          <p:cNvPr id="4" name="Slide Number Placeholder 3"/>
          <p:cNvSpPr>
            <a:spLocks noGrp="1"/>
          </p:cNvSpPr>
          <p:nvPr>
            <p:ph type="sldNum" sz="quarter" idx="5"/>
          </p:nvPr>
        </p:nvSpPr>
        <p:spPr/>
        <p:txBody>
          <a:bodyPr/>
          <a:lstStyle/>
          <a:p>
            <a:fld id="{E2F960F6-FE8A-441A-BC53-73E7F7EE783F}" type="slidenum">
              <a:rPr lang="en-US" smtClean="0"/>
              <a:t>5</a:t>
            </a:fld>
            <a:endParaRPr lang="en-US"/>
          </a:p>
        </p:txBody>
      </p:sp>
    </p:spTree>
    <p:extLst>
      <p:ext uri="{BB962C8B-B14F-4D97-AF65-F5344CB8AC3E}">
        <p14:creationId xmlns:p14="http://schemas.microsoft.com/office/powerpoint/2010/main" val="3232184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Offers the opportunity to teach youth about:  How to grow food</a:t>
            </a:r>
            <a:r>
              <a:rPr lang="en-US" baseline="0" dirty="0"/>
              <a:t>, Practical Math Skills, Basic Business Principles, the importance of community and stewardship, along with Job and Life Skills.</a:t>
            </a:r>
          </a:p>
          <a:p>
            <a:endParaRPr lang="en-US" dirty="0"/>
          </a:p>
        </p:txBody>
      </p:sp>
      <p:sp>
        <p:nvSpPr>
          <p:cNvPr id="4" name="Slide Number Placeholder 3"/>
          <p:cNvSpPr>
            <a:spLocks noGrp="1"/>
          </p:cNvSpPr>
          <p:nvPr>
            <p:ph type="sldNum" sz="quarter" idx="5"/>
          </p:nvPr>
        </p:nvSpPr>
        <p:spPr/>
        <p:txBody>
          <a:bodyPr/>
          <a:lstStyle/>
          <a:p>
            <a:fld id="{E2F960F6-FE8A-441A-BC53-73E7F7EE783F}" type="slidenum">
              <a:rPr lang="en-US" smtClean="0"/>
              <a:t>6</a:t>
            </a:fld>
            <a:endParaRPr lang="en-US"/>
          </a:p>
        </p:txBody>
      </p:sp>
    </p:spTree>
    <p:extLst>
      <p:ext uri="{BB962C8B-B14F-4D97-AF65-F5344CB8AC3E}">
        <p14:creationId xmlns:p14="http://schemas.microsoft.com/office/powerpoint/2010/main" val="2152814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our live demo . . . . </a:t>
            </a:r>
          </a:p>
          <a:p>
            <a:endParaRPr lang="en-US" dirty="0"/>
          </a:p>
        </p:txBody>
      </p:sp>
      <p:sp>
        <p:nvSpPr>
          <p:cNvPr id="4" name="Slide Number Placeholder 3"/>
          <p:cNvSpPr>
            <a:spLocks noGrp="1"/>
          </p:cNvSpPr>
          <p:nvPr>
            <p:ph type="sldNum" sz="quarter" idx="5"/>
          </p:nvPr>
        </p:nvSpPr>
        <p:spPr/>
        <p:txBody>
          <a:bodyPr/>
          <a:lstStyle/>
          <a:p>
            <a:fld id="{E2F960F6-FE8A-441A-BC53-73E7F7EE783F}" type="slidenum">
              <a:rPr lang="en-US" smtClean="0"/>
              <a:t>7</a:t>
            </a:fld>
            <a:endParaRPr lang="en-US"/>
          </a:p>
        </p:txBody>
      </p:sp>
    </p:spTree>
    <p:extLst>
      <p:ext uri="{BB962C8B-B14F-4D97-AF65-F5344CB8AC3E}">
        <p14:creationId xmlns:p14="http://schemas.microsoft.com/office/powerpoint/2010/main" val="2084453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F960F6-FE8A-441A-BC53-73E7F7EE783F}" type="slidenum">
              <a:rPr lang="en-US" smtClean="0"/>
              <a:t>8</a:t>
            </a:fld>
            <a:endParaRPr lang="en-US"/>
          </a:p>
        </p:txBody>
      </p:sp>
    </p:spTree>
    <p:extLst>
      <p:ext uri="{BB962C8B-B14F-4D97-AF65-F5344CB8AC3E}">
        <p14:creationId xmlns:p14="http://schemas.microsoft.com/office/powerpoint/2010/main" val="2898678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a:t>
            </a:r>
            <a:r>
              <a:rPr lang="en-US" baseline="0" dirty="0"/>
              <a:t> you for your time and we hope that the garden bug has bitten you and you’d like to get started with your own garden, here are just a few resources.  Feel free to contact any of our team members for more information on these resources.  </a:t>
            </a:r>
            <a:endParaRPr lang="en-US" dirty="0"/>
          </a:p>
        </p:txBody>
      </p:sp>
      <p:sp>
        <p:nvSpPr>
          <p:cNvPr id="4" name="Slide Number Placeholder 3"/>
          <p:cNvSpPr>
            <a:spLocks noGrp="1"/>
          </p:cNvSpPr>
          <p:nvPr>
            <p:ph type="sldNum" sz="quarter" idx="5"/>
          </p:nvPr>
        </p:nvSpPr>
        <p:spPr/>
        <p:txBody>
          <a:bodyPr/>
          <a:lstStyle/>
          <a:p>
            <a:fld id="{E2F960F6-FE8A-441A-BC53-73E7F7EE783F}" type="slidenum">
              <a:rPr lang="en-US" smtClean="0"/>
              <a:t>12</a:t>
            </a:fld>
            <a:endParaRPr lang="en-US"/>
          </a:p>
        </p:txBody>
      </p:sp>
    </p:spTree>
    <p:extLst>
      <p:ext uri="{BB962C8B-B14F-4D97-AF65-F5344CB8AC3E}">
        <p14:creationId xmlns:p14="http://schemas.microsoft.com/office/powerpoint/2010/main" val="83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Saturday, May 1,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32169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Saturday, May 1,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8215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Saturday, May 1,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258305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Saturday, May 1,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7199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Saturday, May 1,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3133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Saturday, May 1,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56941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Saturday, May 1,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3634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Saturday, May 1,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465614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Saturday, May 1,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92187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Saturday, May 1,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660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Saturday, May 1,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14572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Saturday, May 1,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009729821"/>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FEECB93-933C-477B-BC7D-C2F2F6271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4">
            <a:extLst>
              <a:ext uri="{28A0092B-C50C-407E-A947-70E740481C1C}">
                <a14:useLocalDpi xmlns:a14="http://schemas.microsoft.com/office/drawing/2010/main" val="0"/>
              </a:ext>
            </a:extLst>
          </a:blip>
          <a:srcRect t="20391" b="17625"/>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6" name="Rectangle 55">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720000" y="1455847"/>
            <a:ext cx="5015638" cy="880953"/>
          </a:xfrm>
        </p:spPr>
        <p:txBody>
          <a:bodyPr>
            <a:normAutofit/>
          </a:bodyPr>
          <a:lstStyle/>
          <a:p>
            <a:r>
              <a:rPr lang="en-US" b="1" dirty="0"/>
              <a:t>FIVE ACES</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6916596" y="3815120"/>
            <a:ext cx="5275384" cy="3042870"/>
          </a:xfrm>
          <a:solidFill>
            <a:schemeClr val="accent1">
              <a:alpha val="85000"/>
            </a:schemeClr>
          </a:solidFill>
        </p:spPr>
        <p:txBody>
          <a:bodyPr>
            <a:normAutofit/>
          </a:bodyPr>
          <a:lstStyle/>
          <a:p>
            <a:r>
              <a:rPr lang="en-US" sz="3200" dirty="0">
                <a:solidFill>
                  <a:schemeClr val="tx1"/>
                </a:solidFill>
              </a:rPr>
              <a:t>Community Gardens</a:t>
            </a:r>
          </a:p>
          <a:p>
            <a:r>
              <a:rPr lang="en-US" sz="3200" dirty="0">
                <a:solidFill>
                  <a:schemeClr val="tx1"/>
                </a:solidFill>
              </a:rPr>
              <a:t>And </a:t>
            </a:r>
          </a:p>
          <a:p>
            <a:r>
              <a:rPr lang="en-US" sz="3200" dirty="0">
                <a:solidFill>
                  <a:schemeClr val="tx1"/>
                </a:solidFill>
              </a:rPr>
              <a:t>High School Graduation Rates</a:t>
            </a:r>
          </a:p>
          <a:p>
            <a:endParaRPr lang="en-US" dirty="0">
              <a:solidFill>
                <a:schemeClr val="tx1"/>
              </a:solidFill>
            </a:endParaRPr>
          </a:p>
          <a:p>
            <a:endParaRPr lang="en-US" dirty="0">
              <a:solidFill>
                <a:schemeClr val="tx1"/>
              </a:solidFill>
            </a:endParaRPr>
          </a:p>
        </p:txBody>
      </p:sp>
      <p:grpSp>
        <p:nvGrpSpPr>
          <p:cNvPr id="58" name="Group 57">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59"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0"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1"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63" name="Group 62">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64"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5"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6"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674873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C04A63C-988E-4CDA-93A4-2FE95EAD4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2F244BA-9ADF-4F8B-8A82-0BCFD736C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9CE01B79-04E0-42C8-9E4B-CA4E551FF1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a:off x="9939651" y="5331698"/>
            <a:ext cx="2117174" cy="588806"/>
            <a:chOff x="4549904" y="5078157"/>
            <a:chExt cx="3023338" cy="840818"/>
          </a:xfrm>
        </p:grpSpPr>
        <p:sp>
          <p:nvSpPr>
            <p:cNvPr id="142" name="Freeform 80">
              <a:extLst>
                <a:ext uri="{FF2B5EF4-FFF2-40B4-BE49-F238E27FC236}">
                  <a16:creationId xmlns:a16="http://schemas.microsoft.com/office/drawing/2014/main" id="{9FAE9CFE-04E4-41FF-9CD6-503ACF8CCD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3" name="Freeform 84">
              <a:extLst>
                <a:ext uri="{FF2B5EF4-FFF2-40B4-BE49-F238E27FC236}">
                  <a16:creationId xmlns:a16="http://schemas.microsoft.com/office/drawing/2014/main" id="{07086A81-DE9F-4760-9BD1-978134626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4" name="Freeform 87">
              <a:extLst>
                <a:ext uri="{FF2B5EF4-FFF2-40B4-BE49-F238E27FC236}">
                  <a16:creationId xmlns:a16="http://schemas.microsoft.com/office/drawing/2014/main" id="{AFE935F5-03F4-4B67-B2F8-C1D265EE3B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AutoShape 2">
            <a:extLst>
              <a:ext uri="{FF2B5EF4-FFF2-40B4-BE49-F238E27FC236}">
                <a16:creationId xmlns:a16="http://schemas.microsoft.com/office/drawing/2014/main" id="{4334B7C9-C11C-4FB5-913F-81CD34B7FB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264E3C35-CF20-400F-BC09-20CFC9E8FD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39E64513-DFAE-4518-8BF8-76B8DBED7B54}"/>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a:extLst>
              <a:ext uri="{FF2B5EF4-FFF2-40B4-BE49-F238E27FC236}">
                <a16:creationId xmlns:a16="http://schemas.microsoft.com/office/drawing/2014/main" id="{24F76322-7F57-4634-A17C-9001BFCD9BAD}"/>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26B3E674-56FD-42AD-99EC-A5E0BACF2E92}"/>
              </a:ext>
            </a:extLst>
          </p:cNvPr>
          <p:cNvPicPr>
            <a:picLocks noChangeAspect="1"/>
          </p:cNvPicPr>
          <p:nvPr/>
        </p:nvPicPr>
        <p:blipFill>
          <a:blip r:embed="rId2"/>
          <a:stretch>
            <a:fillRect/>
          </a:stretch>
        </p:blipFill>
        <p:spPr>
          <a:xfrm>
            <a:off x="849524" y="1203767"/>
            <a:ext cx="9116279" cy="5270806"/>
          </a:xfrm>
          <a:prstGeom prst="rect">
            <a:avLst/>
          </a:prstGeom>
        </p:spPr>
      </p:pic>
      <p:sp>
        <p:nvSpPr>
          <p:cNvPr id="7" name="TextBox 6">
            <a:extLst>
              <a:ext uri="{FF2B5EF4-FFF2-40B4-BE49-F238E27FC236}">
                <a16:creationId xmlns:a16="http://schemas.microsoft.com/office/drawing/2014/main" id="{2EF4D408-1250-4192-9A41-ADBCFCC3C1F5}"/>
              </a:ext>
            </a:extLst>
          </p:cNvPr>
          <p:cNvSpPr txBox="1"/>
          <p:nvPr/>
        </p:nvSpPr>
        <p:spPr>
          <a:xfrm>
            <a:off x="1099595" y="439837"/>
            <a:ext cx="8623139" cy="646331"/>
          </a:xfrm>
          <a:prstGeom prst="rect">
            <a:avLst/>
          </a:prstGeom>
          <a:noFill/>
        </p:spPr>
        <p:txBody>
          <a:bodyPr wrap="square" rtlCol="0">
            <a:spAutoFit/>
          </a:bodyPr>
          <a:lstStyle/>
          <a:p>
            <a:pPr algn="ctr"/>
            <a:r>
              <a:rPr lang="en-US" sz="3600" dirty="0"/>
              <a:t>Georgia Graduation Rates</a:t>
            </a:r>
          </a:p>
        </p:txBody>
      </p:sp>
    </p:spTree>
    <p:extLst>
      <p:ext uri="{BB962C8B-B14F-4D97-AF65-F5344CB8AC3E}">
        <p14:creationId xmlns:p14="http://schemas.microsoft.com/office/powerpoint/2010/main" val="360991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0C04A63C-988E-4CDA-93A4-2FE95EAD4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2F244BA-9ADF-4F8B-8A82-0BCFD736C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4B3BED60-7B57-4EF4-8776-2B159B8818AD}"/>
              </a:ext>
            </a:extLst>
          </p:cNvPr>
          <p:cNvPicPr>
            <a:picLocks noChangeAspect="1"/>
          </p:cNvPicPr>
          <p:nvPr/>
        </p:nvPicPr>
        <p:blipFill rotWithShape="1">
          <a:blip r:embed="rId2"/>
          <a:srcRect t="2430" r="1" b="3930"/>
          <a:stretch/>
        </p:blipFill>
        <p:spPr>
          <a:xfrm>
            <a:off x="20" y="930612"/>
            <a:ext cx="11717872" cy="5927388"/>
          </a:xfrm>
          <a:custGeom>
            <a:avLst/>
            <a:gdLst/>
            <a:ahLst/>
            <a:cxnLst/>
            <a:rect l="l" t="t" r="r" b="b"/>
            <a:pathLst>
              <a:path w="11717892" h="6858000">
                <a:moveTo>
                  <a:pt x="0" y="0"/>
                </a:moveTo>
                <a:lnTo>
                  <a:pt x="11717590" y="0"/>
                </a:lnTo>
                <a:lnTo>
                  <a:pt x="11717892" y="23369"/>
                </a:lnTo>
                <a:cubicBezTo>
                  <a:pt x="11712891" y="1065174"/>
                  <a:pt x="11552855" y="2043809"/>
                  <a:pt x="11552855" y="2300500"/>
                </a:cubicBezTo>
                <a:cubicBezTo>
                  <a:pt x="11552855" y="4075154"/>
                  <a:pt x="10591842" y="4734311"/>
                  <a:pt x="10136625" y="5444173"/>
                </a:cubicBezTo>
                <a:cubicBezTo>
                  <a:pt x="9984886" y="5786428"/>
                  <a:pt x="9555750" y="6221377"/>
                  <a:pt x="9041261" y="6647413"/>
                </a:cubicBezTo>
                <a:lnTo>
                  <a:pt x="8779307" y="6858000"/>
                </a:lnTo>
                <a:lnTo>
                  <a:pt x="0" y="6858000"/>
                </a:lnTo>
                <a:close/>
              </a:path>
            </a:pathLst>
          </a:custGeom>
        </p:spPr>
      </p:pic>
      <p:grpSp>
        <p:nvGrpSpPr>
          <p:cNvPr id="89" name="Group 88">
            <a:extLst>
              <a:ext uri="{FF2B5EF4-FFF2-40B4-BE49-F238E27FC236}">
                <a16:creationId xmlns:a16="http://schemas.microsoft.com/office/drawing/2014/main" id="{9CE01B79-04E0-42C8-9E4B-CA4E551FF1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a:off x="9939651" y="5331698"/>
            <a:ext cx="2117174" cy="588806"/>
            <a:chOff x="4549904" y="5078157"/>
            <a:chExt cx="3023338" cy="840818"/>
          </a:xfrm>
        </p:grpSpPr>
        <p:sp>
          <p:nvSpPr>
            <p:cNvPr id="90" name="Freeform 80">
              <a:extLst>
                <a:ext uri="{FF2B5EF4-FFF2-40B4-BE49-F238E27FC236}">
                  <a16:creationId xmlns:a16="http://schemas.microsoft.com/office/drawing/2014/main" id="{9FAE9CFE-04E4-41FF-9CD6-503ACF8CCD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1" name="Freeform 84">
              <a:extLst>
                <a:ext uri="{FF2B5EF4-FFF2-40B4-BE49-F238E27FC236}">
                  <a16:creationId xmlns:a16="http://schemas.microsoft.com/office/drawing/2014/main" id="{07086A81-DE9F-4760-9BD1-978134626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2" name="Freeform 87">
              <a:extLst>
                <a:ext uri="{FF2B5EF4-FFF2-40B4-BE49-F238E27FC236}">
                  <a16:creationId xmlns:a16="http://schemas.microsoft.com/office/drawing/2014/main" id="{AFE935F5-03F4-4B67-B2F8-C1D265EE3B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AutoShape 2">
            <a:extLst>
              <a:ext uri="{FF2B5EF4-FFF2-40B4-BE49-F238E27FC236}">
                <a16:creationId xmlns:a16="http://schemas.microsoft.com/office/drawing/2014/main" id="{4334B7C9-C11C-4FB5-913F-81CD34B7FB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264E3C35-CF20-400F-BC09-20CFC9E8FD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39E64513-DFAE-4518-8BF8-76B8DBED7B54}"/>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8">
            <a:extLst>
              <a:ext uri="{FF2B5EF4-FFF2-40B4-BE49-F238E27FC236}">
                <a16:creationId xmlns:a16="http://schemas.microsoft.com/office/drawing/2014/main" id="{24F76322-7F57-4634-A17C-9001BFCD9BAD}"/>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9B50D4FD-C859-4339-B850-B5F9177CBE1E}"/>
              </a:ext>
            </a:extLst>
          </p:cNvPr>
          <p:cNvSpPr txBox="1"/>
          <p:nvPr/>
        </p:nvSpPr>
        <p:spPr>
          <a:xfrm>
            <a:off x="2199190" y="358815"/>
            <a:ext cx="8055980" cy="584775"/>
          </a:xfrm>
          <a:prstGeom prst="rect">
            <a:avLst/>
          </a:prstGeom>
          <a:noFill/>
        </p:spPr>
        <p:txBody>
          <a:bodyPr wrap="square" rtlCol="0">
            <a:spAutoFit/>
          </a:bodyPr>
          <a:lstStyle/>
          <a:p>
            <a:pPr algn="ctr"/>
            <a:r>
              <a:rPr lang="en-US" sz="3200" dirty="0"/>
              <a:t>Graduation Counts in GA</a:t>
            </a:r>
          </a:p>
        </p:txBody>
      </p:sp>
    </p:spTree>
    <p:extLst>
      <p:ext uri="{BB962C8B-B14F-4D97-AF65-F5344CB8AC3E}">
        <p14:creationId xmlns:p14="http://schemas.microsoft.com/office/powerpoint/2010/main" val="150849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56D6-5FDB-42E3-A176-BC5FFF9655A0}"/>
              </a:ext>
            </a:extLst>
          </p:cNvPr>
          <p:cNvSpPr>
            <a:spLocks noGrp="1"/>
          </p:cNvSpPr>
          <p:nvPr>
            <p:ph type="title"/>
          </p:nvPr>
        </p:nvSpPr>
        <p:spPr/>
        <p:txBody>
          <a:bodyPr/>
          <a:lstStyle/>
          <a:p>
            <a:r>
              <a:rPr lang="en-US" dirty="0"/>
              <a:t>What’s Next  . . . </a:t>
            </a:r>
          </a:p>
        </p:txBody>
      </p:sp>
      <p:sp>
        <p:nvSpPr>
          <p:cNvPr id="3" name="Content Placeholder 2">
            <a:extLst>
              <a:ext uri="{FF2B5EF4-FFF2-40B4-BE49-F238E27FC236}">
                <a16:creationId xmlns:a16="http://schemas.microsoft.com/office/drawing/2014/main" id="{991B6937-D300-4673-8183-A309AB08DE60}"/>
              </a:ext>
            </a:extLst>
          </p:cNvPr>
          <p:cNvSpPr>
            <a:spLocks noGrp="1"/>
          </p:cNvSpPr>
          <p:nvPr>
            <p:ph idx="1"/>
          </p:nvPr>
        </p:nvSpPr>
        <p:spPr/>
        <p:txBody>
          <a:bodyPr>
            <a:normAutofit lnSpcReduction="10000"/>
          </a:bodyPr>
          <a:lstStyle/>
          <a:p>
            <a:r>
              <a:rPr lang="en-US" sz="4000" dirty="0"/>
              <a:t>Daniel’s Gardening 101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i="1" u="sng" dirty="0"/>
              <a:t>UGA MASTER GARDENER’S PROGRAM </a:t>
            </a:r>
            <a:r>
              <a:rPr lang="en-US" sz="2000" dirty="0"/>
              <a:t>– become part of your local gardening community</a:t>
            </a:r>
          </a:p>
          <a:p>
            <a:pPr marL="342900" indent="-342900">
              <a:buFont typeface="Arial" panose="020B0604020202020204" pitchFamily="34" charset="0"/>
              <a:buChar char="•"/>
            </a:pPr>
            <a:r>
              <a:rPr lang="en-US" sz="2000" i="1" u="sng" dirty="0"/>
              <a:t>GEOBIN COMPOSTER </a:t>
            </a:r>
            <a:r>
              <a:rPr lang="en-US" sz="2000" dirty="0"/>
              <a:t>– Use you fall leaves to make soil</a:t>
            </a:r>
          </a:p>
          <a:p>
            <a:pPr marL="342900" indent="-342900">
              <a:buFont typeface="Arial" panose="020B0604020202020204" pitchFamily="34" charset="0"/>
              <a:buChar char="•"/>
            </a:pPr>
            <a:r>
              <a:rPr lang="en-US" sz="2000" i="1" u="sng" dirty="0"/>
              <a:t>SUBPOD</a:t>
            </a:r>
            <a:r>
              <a:rPr lang="en-US" sz="2000" dirty="0"/>
              <a:t> – The best worm composting – No smells or rodents</a:t>
            </a:r>
          </a:p>
          <a:p>
            <a:pPr marL="342900" indent="-342900">
              <a:buFont typeface="Arial" panose="020B0604020202020204" pitchFamily="34" charset="0"/>
              <a:buChar char="•"/>
            </a:pPr>
            <a:r>
              <a:rPr lang="en-US" sz="2000" i="1" u="sng" dirty="0"/>
              <a:t>GREENSTALK</a:t>
            </a:r>
            <a:r>
              <a:rPr lang="en-US" sz="2000" dirty="0"/>
              <a:t> – Maximize small spaces and grow you own food and flowers</a:t>
            </a:r>
          </a:p>
          <a:p>
            <a:pPr marL="342900" indent="-342900">
              <a:buFont typeface="Arial" panose="020B0604020202020204" pitchFamily="34" charset="0"/>
              <a:buChar char="•"/>
            </a:pPr>
            <a:r>
              <a:rPr lang="en-US" sz="2000" i="1" u="sng" dirty="0"/>
              <a:t>NO-TILL GARDENING </a:t>
            </a:r>
            <a:r>
              <a:rPr lang="en-US" sz="2000" dirty="0"/>
              <a:t>– using cardboard/pine/leaves</a:t>
            </a:r>
          </a:p>
          <a:p>
            <a:pPr marL="342900" indent="-342900">
              <a:buFont typeface="Arial" panose="020B0604020202020204" pitchFamily="34" charset="0"/>
              <a:buChar char="•"/>
            </a:pPr>
            <a:r>
              <a:rPr lang="en-US" sz="2000" i="1" u="sng" dirty="0"/>
              <a:t>FLOWHIVE </a:t>
            </a:r>
            <a:r>
              <a:rPr lang="en-US" sz="2000" dirty="0"/>
              <a:t>– allows you to harvest honey</a:t>
            </a:r>
          </a:p>
          <a:p>
            <a:pPr marL="342900" indent="-342900">
              <a:buFont typeface="Arial" panose="020B0604020202020204" pitchFamily="34" charset="0"/>
              <a:buChar char="•"/>
            </a:pPr>
            <a:r>
              <a:rPr lang="en-US" sz="2000" i="1" u="sng" dirty="0"/>
              <a:t>COMPOST NOW </a:t>
            </a:r>
            <a:r>
              <a:rPr lang="en-US" sz="2000" dirty="0"/>
              <a:t>– Service to use your scraps to make soil</a:t>
            </a:r>
          </a:p>
          <a:p>
            <a:pPr marL="342900" indent="-342900">
              <a:buFont typeface="Arial" panose="020B0604020202020204" pitchFamily="34" charset="0"/>
              <a:buChar char="•"/>
            </a:pPr>
            <a:endParaRPr lang="en-US" sz="2000" dirty="0"/>
          </a:p>
          <a:p>
            <a:endParaRPr lang="en-US" sz="2000" dirty="0"/>
          </a:p>
          <a:p>
            <a:endParaRPr lang="en-US" sz="2800" dirty="0"/>
          </a:p>
        </p:txBody>
      </p:sp>
      <p:sp>
        <p:nvSpPr>
          <p:cNvPr id="4" name="Text Placeholder 3">
            <a:extLst>
              <a:ext uri="{FF2B5EF4-FFF2-40B4-BE49-F238E27FC236}">
                <a16:creationId xmlns:a16="http://schemas.microsoft.com/office/drawing/2014/main" id="{ED7EF6D2-9C99-48F3-864C-A65A9A26C220}"/>
              </a:ext>
            </a:extLst>
          </p:cNvPr>
          <p:cNvSpPr>
            <a:spLocks noGrp="1"/>
          </p:cNvSpPr>
          <p:nvPr>
            <p:ph type="body" sz="half" idx="2"/>
          </p:nvPr>
        </p:nvSpPr>
        <p:spPr/>
        <p:txBody>
          <a:bodyPr/>
          <a:lstStyle/>
          <a:p>
            <a:endParaRPr lang="en-US" dirty="0"/>
          </a:p>
        </p:txBody>
      </p:sp>
      <p:pic>
        <p:nvPicPr>
          <p:cNvPr id="5" name="Content Placeholder 5" descr="Bee depositing into a honeycomb">
            <a:extLst>
              <a:ext uri="{FF2B5EF4-FFF2-40B4-BE49-F238E27FC236}">
                <a16:creationId xmlns:a16="http://schemas.microsoft.com/office/drawing/2014/main" id="{68CC352C-37C2-4EC9-8B14-722D9971E638}"/>
              </a:ext>
            </a:extLst>
          </p:cNvPr>
          <p:cNvPicPr>
            <a:picLocks noGrp="1" noChangeAspect="1"/>
          </p:cNvPicPr>
          <p:nvPr>
            <p:ph idx="1"/>
          </p:nvPr>
        </p:nvPicPr>
        <p:blipFill>
          <a:blip r:embed="rId3"/>
          <a:stretch>
            <a:fillRect/>
          </a:stretch>
        </p:blipFill>
        <p:spPr>
          <a:xfrm>
            <a:off x="731838" y="2541600"/>
            <a:ext cx="3095625" cy="3227375"/>
          </a:xfrm>
        </p:spPr>
      </p:pic>
      <p:pic>
        <p:nvPicPr>
          <p:cNvPr id="6" name="Content Placeholder 5" descr="Bee depositing into a honeycomb">
            <a:extLst>
              <a:ext uri="{FF2B5EF4-FFF2-40B4-BE49-F238E27FC236}">
                <a16:creationId xmlns:a16="http://schemas.microsoft.com/office/drawing/2014/main" id="{C9ECCFF0-36FF-45A2-B0A1-BFA8278000BF}"/>
              </a:ext>
            </a:extLst>
          </p:cNvPr>
          <p:cNvPicPr>
            <a:picLocks noGrp="1" noChangeAspect="1"/>
          </p:cNvPicPr>
          <p:nvPr>
            <p:ph idx="1"/>
          </p:nvPr>
        </p:nvPicPr>
        <p:blipFill>
          <a:blip r:embed="rId3"/>
          <a:stretch>
            <a:fillRect/>
          </a:stretch>
        </p:blipFill>
        <p:spPr>
          <a:xfrm>
            <a:off x="720000" y="2549467"/>
            <a:ext cx="3096297" cy="3223969"/>
          </a:xfrm>
        </p:spPr>
      </p:pic>
    </p:spTree>
    <p:extLst>
      <p:ext uri="{BB962C8B-B14F-4D97-AF65-F5344CB8AC3E}">
        <p14:creationId xmlns:p14="http://schemas.microsoft.com/office/powerpoint/2010/main" val="24307538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FEECB93-933C-477B-BC7D-C2F2F6271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4">
            <a:extLst>
              <a:ext uri="{28A0092B-C50C-407E-A947-70E740481C1C}">
                <a14:useLocalDpi xmlns:a14="http://schemas.microsoft.com/office/drawing/2010/main" val="0"/>
              </a:ext>
            </a:extLst>
          </a:blip>
          <a:srcRect t="20391" b="17625"/>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6" name="Rectangle 55">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720000" y="1455847"/>
            <a:ext cx="5015638" cy="880953"/>
          </a:xfrm>
        </p:spPr>
        <p:txBody>
          <a:bodyPr>
            <a:normAutofit/>
          </a:bodyPr>
          <a:lstStyle/>
          <a:p>
            <a:r>
              <a:rPr lang="en-US" b="1" dirty="0"/>
              <a:t>FIVE ACES</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6916596" y="3815120"/>
            <a:ext cx="5275384" cy="3042870"/>
          </a:xfrm>
          <a:solidFill>
            <a:schemeClr val="accent1">
              <a:alpha val="85000"/>
            </a:schemeClr>
          </a:solidFill>
        </p:spPr>
        <p:txBody>
          <a:bodyPr>
            <a:normAutofit fontScale="92500" lnSpcReduction="10000"/>
          </a:bodyPr>
          <a:lstStyle/>
          <a:p>
            <a:r>
              <a:rPr lang="en-US" sz="3200" dirty="0">
                <a:solidFill>
                  <a:schemeClr val="tx1"/>
                </a:solidFill>
              </a:rPr>
              <a:t>Johnny Bowers</a:t>
            </a:r>
          </a:p>
          <a:p>
            <a:r>
              <a:rPr lang="en-US" sz="3200" dirty="0">
                <a:solidFill>
                  <a:schemeClr val="tx1"/>
                </a:solidFill>
              </a:rPr>
              <a:t>Terri Lively</a:t>
            </a:r>
          </a:p>
          <a:p>
            <a:r>
              <a:rPr lang="en-US" sz="3200" dirty="0" err="1">
                <a:solidFill>
                  <a:schemeClr val="tx1"/>
                </a:solidFill>
              </a:rPr>
              <a:t>Akadia</a:t>
            </a:r>
            <a:r>
              <a:rPr lang="en-US" sz="3200" dirty="0">
                <a:solidFill>
                  <a:schemeClr val="tx1"/>
                </a:solidFill>
              </a:rPr>
              <a:t> </a:t>
            </a:r>
            <a:r>
              <a:rPr lang="en-US" sz="3200" dirty="0" err="1">
                <a:solidFill>
                  <a:schemeClr val="tx1"/>
                </a:solidFill>
              </a:rPr>
              <a:t>Kacha-Ochana</a:t>
            </a:r>
            <a:endParaRPr lang="en-US" sz="3200" dirty="0">
              <a:solidFill>
                <a:schemeClr val="tx1"/>
              </a:solidFill>
            </a:endParaRPr>
          </a:p>
          <a:p>
            <a:r>
              <a:rPr lang="en-US" sz="3200" dirty="0">
                <a:solidFill>
                  <a:schemeClr val="tx1"/>
                </a:solidFill>
              </a:rPr>
              <a:t>Daniel Ramirez</a:t>
            </a:r>
          </a:p>
          <a:p>
            <a:r>
              <a:rPr lang="en-US" sz="3200" dirty="0">
                <a:solidFill>
                  <a:schemeClr val="tx1"/>
                </a:solidFill>
              </a:rPr>
              <a:t>Luis </a:t>
            </a:r>
            <a:r>
              <a:rPr lang="en-US" sz="3200" dirty="0" err="1">
                <a:solidFill>
                  <a:schemeClr val="tx1"/>
                </a:solidFill>
              </a:rPr>
              <a:t>Solorzano</a:t>
            </a:r>
            <a:endParaRPr lang="en-US" sz="3200" dirty="0">
              <a:solidFill>
                <a:schemeClr val="tx1"/>
              </a:solidFill>
            </a:endParaRPr>
          </a:p>
          <a:p>
            <a:endParaRPr lang="en-US" dirty="0">
              <a:solidFill>
                <a:schemeClr val="tx1"/>
              </a:solidFill>
            </a:endParaRPr>
          </a:p>
          <a:p>
            <a:endParaRPr lang="en-US" dirty="0">
              <a:solidFill>
                <a:schemeClr val="tx1"/>
              </a:solidFill>
            </a:endParaRPr>
          </a:p>
        </p:txBody>
      </p:sp>
      <p:grpSp>
        <p:nvGrpSpPr>
          <p:cNvPr id="58" name="Group 57">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59"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0"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1"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63" name="Group 62">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64"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5"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6"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3996005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F2D8BB2F-596E-49E9-9B98-C668D57D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4">
            <a:extLst>
              <a:ext uri="{28A0092B-C50C-407E-A947-70E740481C1C}">
                <a14:useLocalDpi xmlns:a14="http://schemas.microsoft.com/office/drawing/2010/main" val="0"/>
              </a:ext>
            </a:extLst>
          </a:blip>
          <a:srcRect t="20391" b="17625"/>
          <a:stretch/>
        </p:blipFill>
        <p:spPr>
          <a:xfrm>
            <a:off x="-388328" y="-2"/>
            <a:ext cx="12968655" cy="7305869"/>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3" name="Rectangle 62">
            <a:extLst>
              <a:ext uri="{FF2B5EF4-FFF2-40B4-BE49-F238E27FC236}">
                <a16:creationId xmlns:a16="http://schemas.microsoft.com/office/drawing/2014/main" id="{A2059896-276C-4929-94E3-64CC4E049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6753690C-334D-4720-BF78-6F144A47B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25377" y="0"/>
            <a:ext cx="8166623" cy="6857999"/>
          </a:xfrm>
          <a:custGeom>
            <a:avLst/>
            <a:gdLst>
              <a:gd name="connsiteX0" fmla="*/ 2830856 w 8166623"/>
              <a:gd name="connsiteY0" fmla="*/ 564555 h 6857999"/>
              <a:gd name="connsiteX1" fmla="*/ 2434191 w 8166623"/>
              <a:gd name="connsiteY1" fmla="*/ 431154 h 6857999"/>
              <a:gd name="connsiteX2" fmla="*/ 2066449 w 8166623"/>
              <a:gd name="connsiteY2" fmla="*/ 114326 h 6857999"/>
              <a:gd name="connsiteX3" fmla="*/ 1933058 w 8166623"/>
              <a:gd name="connsiteY3" fmla="*/ 0 h 6857999"/>
              <a:gd name="connsiteX4" fmla="*/ 3321969 w 8166623"/>
              <a:gd name="connsiteY4" fmla="*/ 0 h 6857999"/>
              <a:gd name="connsiteX5" fmla="*/ 3326689 w 8166623"/>
              <a:gd name="connsiteY5" fmla="*/ 30950 h 6857999"/>
              <a:gd name="connsiteX6" fmla="*/ 3161411 w 8166623"/>
              <a:gd name="connsiteY6" fmla="*/ 397803 h 6857999"/>
              <a:gd name="connsiteX7" fmla="*/ 2830856 w 8166623"/>
              <a:gd name="connsiteY7" fmla="*/ 564555 h 6857999"/>
              <a:gd name="connsiteX8" fmla="*/ 7278031 w 8166623"/>
              <a:gd name="connsiteY8" fmla="*/ 923967 h 6857999"/>
              <a:gd name="connsiteX9" fmla="*/ 6948731 w 8166623"/>
              <a:gd name="connsiteY9" fmla="*/ 757294 h 6857999"/>
              <a:gd name="connsiteX10" fmla="*/ 6751151 w 8166623"/>
              <a:gd name="connsiteY10" fmla="*/ 390612 h 6857999"/>
              <a:gd name="connsiteX11" fmla="*/ 6882870 w 8166623"/>
              <a:gd name="connsiteY11" fmla="*/ 57264 h 6857999"/>
              <a:gd name="connsiteX12" fmla="*/ 6919402 w 8166623"/>
              <a:gd name="connsiteY12" fmla="*/ 20284 h 6857999"/>
              <a:gd name="connsiteX13" fmla="*/ 6939440 w 8166623"/>
              <a:gd name="connsiteY13" fmla="*/ 0 h 6857999"/>
              <a:gd name="connsiteX14" fmla="*/ 8166623 w 8166623"/>
              <a:gd name="connsiteY14" fmla="*/ 0 h 6857999"/>
              <a:gd name="connsiteX15" fmla="*/ 8166623 w 8166623"/>
              <a:gd name="connsiteY15" fmla="*/ 310035 h 6857999"/>
              <a:gd name="connsiteX16" fmla="*/ 8146049 w 8166623"/>
              <a:gd name="connsiteY16" fmla="*/ 326026 h 6857999"/>
              <a:gd name="connsiteX17" fmla="*/ 8002494 w 8166623"/>
              <a:gd name="connsiteY17" fmla="*/ 457281 h 6857999"/>
              <a:gd name="connsiteX18" fmla="*/ 7640263 w 8166623"/>
              <a:gd name="connsiteY18" fmla="*/ 790628 h 6857999"/>
              <a:gd name="connsiteX19" fmla="*/ 7278031 w 8166623"/>
              <a:gd name="connsiteY19" fmla="*/ 923967 h 6857999"/>
              <a:gd name="connsiteX20" fmla="*/ 1807497 w 8166623"/>
              <a:gd name="connsiteY20" fmla="*/ 2629588 h 6857999"/>
              <a:gd name="connsiteX21" fmla="*/ 648083 w 8166623"/>
              <a:gd name="connsiteY21" fmla="*/ 2544757 h 6857999"/>
              <a:gd name="connsiteX22" fmla="*/ 54627 w 8166623"/>
              <a:gd name="connsiteY22" fmla="*/ 2246303 h 6857999"/>
              <a:gd name="connsiteX23" fmla="*/ 21657 w 8166623"/>
              <a:gd name="connsiteY23" fmla="*/ 1881526 h 6857999"/>
              <a:gd name="connsiteX24" fmla="*/ 219477 w 8166623"/>
              <a:gd name="connsiteY24" fmla="*/ 1516748 h 6857999"/>
              <a:gd name="connsiteX25" fmla="*/ 497658 w 8166623"/>
              <a:gd name="connsiteY25" fmla="*/ 1470116 h 6857999"/>
              <a:gd name="connsiteX26" fmla="*/ 615114 w 8166623"/>
              <a:gd name="connsiteY26" fmla="*/ 1483587 h 6857999"/>
              <a:gd name="connsiteX27" fmla="*/ 1274506 w 8166623"/>
              <a:gd name="connsiteY27" fmla="*/ 1549910 h 6857999"/>
              <a:gd name="connsiteX28" fmla="*/ 1571235 w 8166623"/>
              <a:gd name="connsiteY28" fmla="*/ 1583072 h 6857999"/>
              <a:gd name="connsiteX29" fmla="*/ 1802022 w 8166623"/>
              <a:gd name="connsiteY29" fmla="*/ 1616233 h 6857999"/>
              <a:gd name="connsiteX30" fmla="*/ 2164690 w 8166623"/>
              <a:gd name="connsiteY30" fmla="*/ 1881526 h 6857999"/>
              <a:gd name="connsiteX31" fmla="*/ 2164690 w 8166623"/>
              <a:gd name="connsiteY31" fmla="*/ 2279464 h 6857999"/>
              <a:gd name="connsiteX32" fmla="*/ 1966872 w 8166623"/>
              <a:gd name="connsiteY32" fmla="*/ 2611080 h 6857999"/>
              <a:gd name="connsiteX33" fmla="*/ 1807497 w 8166623"/>
              <a:gd name="connsiteY33" fmla="*/ 2629588 h 6857999"/>
              <a:gd name="connsiteX34" fmla="*/ 8166623 w 8166623"/>
              <a:gd name="connsiteY34" fmla="*/ 2856916 h 6857999"/>
              <a:gd name="connsiteX35" fmla="*/ 8067145 w 8166623"/>
              <a:gd name="connsiteY35" fmla="*/ 2851664 h 6857999"/>
              <a:gd name="connsiteX36" fmla="*/ 7932531 w 8166623"/>
              <a:gd name="connsiteY36" fmla="*/ 2816516 h 6857999"/>
              <a:gd name="connsiteX37" fmla="*/ 8097971 w 8166623"/>
              <a:gd name="connsiteY37" fmla="*/ 1814904 h 6857999"/>
              <a:gd name="connsiteX38" fmla="*/ 8165181 w 8166623"/>
              <a:gd name="connsiteY38" fmla="*/ 1802385 h 6857999"/>
              <a:gd name="connsiteX39" fmla="*/ 8166623 w 8166623"/>
              <a:gd name="connsiteY39" fmla="*/ 1802055 h 6857999"/>
              <a:gd name="connsiteX40" fmla="*/ 8166623 w 8166623"/>
              <a:gd name="connsiteY40" fmla="*/ 5155168 h 6857999"/>
              <a:gd name="connsiteX41" fmla="*/ 8159191 w 8166623"/>
              <a:gd name="connsiteY41" fmla="*/ 5153872 h 6857999"/>
              <a:gd name="connsiteX42" fmla="*/ 8100130 w 8166623"/>
              <a:gd name="connsiteY42" fmla="*/ 5142464 h 6857999"/>
              <a:gd name="connsiteX43" fmla="*/ 7835808 w 8166623"/>
              <a:gd name="connsiteY43" fmla="*/ 4944165 h 6857999"/>
              <a:gd name="connsiteX44" fmla="*/ 7769727 w 8166623"/>
              <a:gd name="connsiteY44" fmla="*/ 4646717 h 6857999"/>
              <a:gd name="connsiteX45" fmla="*/ 7802767 w 8166623"/>
              <a:gd name="connsiteY45" fmla="*/ 4382319 h 6857999"/>
              <a:gd name="connsiteX46" fmla="*/ 8001009 w 8166623"/>
              <a:gd name="connsiteY46" fmla="*/ 4150969 h 6857999"/>
              <a:gd name="connsiteX47" fmla="*/ 8138655 w 8166623"/>
              <a:gd name="connsiteY47" fmla="*/ 4125989 h 6857999"/>
              <a:gd name="connsiteX48" fmla="*/ 8166623 w 8166623"/>
              <a:gd name="connsiteY48" fmla="*/ 4124835 h 6857999"/>
              <a:gd name="connsiteX49" fmla="*/ 545053 w 8166623"/>
              <a:gd name="connsiteY49" fmla="*/ 5362323 h 6857999"/>
              <a:gd name="connsiteX50" fmla="*/ 285416 w 8166623"/>
              <a:gd name="connsiteY50" fmla="*/ 5315542 h 6857999"/>
              <a:gd name="connsiteX51" fmla="*/ 120566 w 8166623"/>
              <a:gd name="connsiteY51" fmla="*/ 5215739 h 6857999"/>
              <a:gd name="connsiteX52" fmla="*/ 54627 w 8166623"/>
              <a:gd name="connsiteY52" fmla="*/ 5016136 h 6857999"/>
              <a:gd name="connsiteX53" fmla="*/ 21657 w 8166623"/>
              <a:gd name="connsiteY53" fmla="*/ 4916334 h 6857999"/>
              <a:gd name="connsiteX54" fmla="*/ 54627 w 8166623"/>
              <a:gd name="connsiteY54" fmla="*/ 4650196 h 6857999"/>
              <a:gd name="connsiteX55" fmla="*/ 252445 w 8166623"/>
              <a:gd name="connsiteY55" fmla="*/ 4417326 h 6857999"/>
              <a:gd name="connsiteX56" fmla="*/ 615113 w 8166623"/>
              <a:gd name="connsiteY56" fmla="*/ 4317524 h 6857999"/>
              <a:gd name="connsiteX57" fmla="*/ 977781 w 8166623"/>
              <a:gd name="connsiteY57" fmla="*/ 4284257 h 6857999"/>
              <a:gd name="connsiteX58" fmla="*/ 1472326 w 8166623"/>
              <a:gd name="connsiteY58" fmla="*/ 4184456 h 6857999"/>
              <a:gd name="connsiteX59" fmla="*/ 1723721 w 8166623"/>
              <a:gd name="connsiteY59" fmla="*/ 4130395 h 6857999"/>
              <a:gd name="connsiteX60" fmla="*/ 1900932 w 8166623"/>
              <a:gd name="connsiteY60" fmla="*/ 4151187 h 6857999"/>
              <a:gd name="connsiteX61" fmla="*/ 2164690 w 8166623"/>
              <a:gd name="connsiteY61" fmla="*/ 4550394 h 6857999"/>
              <a:gd name="connsiteX62" fmla="*/ 2131721 w 8166623"/>
              <a:gd name="connsiteY62" fmla="*/ 4883067 h 6857999"/>
              <a:gd name="connsiteX63" fmla="*/ 1999841 w 8166623"/>
              <a:gd name="connsiteY63" fmla="*/ 5049403 h 6857999"/>
              <a:gd name="connsiteX64" fmla="*/ 1736083 w 8166623"/>
              <a:gd name="connsiteY64" fmla="*/ 5182472 h 6857999"/>
              <a:gd name="connsiteX65" fmla="*/ 681053 w 8166623"/>
              <a:gd name="connsiteY65" fmla="*/ 5348808 h 6857999"/>
              <a:gd name="connsiteX66" fmla="*/ 545053 w 8166623"/>
              <a:gd name="connsiteY66" fmla="*/ 5362323 h 6857999"/>
              <a:gd name="connsiteX67" fmla="*/ 3242209 w 8166623"/>
              <a:gd name="connsiteY67" fmla="*/ 6857999 h 6857999"/>
              <a:gd name="connsiteX68" fmla="*/ 1777378 w 8166623"/>
              <a:gd name="connsiteY68" fmla="*/ 6857999 h 6857999"/>
              <a:gd name="connsiteX69" fmla="*/ 1852720 w 8166623"/>
              <a:gd name="connsiteY69" fmla="*/ 6796452 h 6857999"/>
              <a:gd name="connsiteX70" fmla="*/ 2396927 w 8166623"/>
              <a:gd name="connsiteY70" fmla="*/ 6361661 h 6857999"/>
              <a:gd name="connsiteX71" fmla="*/ 2727648 w 8166623"/>
              <a:gd name="connsiteY71" fmla="*/ 6194910 h 6857999"/>
              <a:gd name="connsiteX72" fmla="*/ 2926081 w 8166623"/>
              <a:gd name="connsiteY72" fmla="*/ 6228260 h 6857999"/>
              <a:gd name="connsiteX73" fmla="*/ 3091442 w 8166623"/>
              <a:gd name="connsiteY73" fmla="*/ 6328311 h 6857999"/>
              <a:gd name="connsiteX74" fmla="*/ 3157586 w 8166623"/>
              <a:gd name="connsiteY74" fmla="*/ 6428362 h 6857999"/>
              <a:gd name="connsiteX75" fmla="*/ 3289876 w 8166623"/>
              <a:gd name="connsiteY75" fmla="*/ 6661814 h 6857999"/>
              <a:gd name="connsiteX76" fmla="*/ 3265071 w 8166623"/>
              <a:gd name="connsiteY76" fmla="*/ 6811889 h 6857999"/>
              <a:gd name="connsiteX77" fmla="*/ 8166524 w 8166623"/>
              <a:gd name="connsiteY77" fmla="*/ 6857999 h 6857999"/>
              <a:gd name="connsiteX78" fmla="*/ 6706615 w 8166623"/>
              <a:gd name="connsiteY78" fmla="*/ 6857999 h 6857999"/>
              <a:gd name="connsiteX79" fmla="*/ 6698252 w 8166623"/>
              <a:gd name="connsiteY79" fmla="*/ 6835468 h 6857999"/>
              <a:gd name="connsiteX80" fmla="*/ 6685903 w 8166623"/>
              <a:gd name="connsiteY80" fmla="*/ 6735667 h 6857999"/>
              <a:gd name="connsiteX81" fmla="*/ 6850554 w 8166623"/>
              <a:gd name="connsiteY81" fmla="*/ 6336459 h 6857999"/>
              <a:gd name="connsiteX82" fmla="*/ 7146925 w 8166623"/>
              <a:gd name="connsiteY82" fmla="*/ 6170122 h 6857999"/>
              <a:gd name="connsiteX83" fmla="*/ 7509156 w 8166623"/>
              <a:gd name="connsiteY83" fmla="*/ 6303191 h 6857999"/>
              <a:gd name="connsiteX84" fmla="*/ 8036037 w 8166623"/>
              <a:gd name="connsiteY84" fmla="*/ 673566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8166623" h="6857999">
                <a:moveTo>
                  <a:pt x="2830856" y="564555"/>
                </a:moveTo>
                <a:cubicBezTo>
                  <a:pt x="2731690" y="564555"/>
                  <a:pt x="2599468" y="531204"/>
                  <a:pt x="2434191" y="431154"/>
                </a:cubicBezTo>
                <a:cubicBezTo>
                  <a:pt x="2434191" y="431154"/>
                  <a:pt x="2260651" y="281078"/>
                  <a:pt x="2066449" y="114326"/>
                </a:cubicBezTo>
                <a:lnTo>
                  <a:pt x="1933058" y="0"/>
                </a:lnTo>
                <a:lnTo>
                  <a:pt x="3321969" y="0"/>
                </a:lnTo>
                <a:lnTo>
                  <a:pt x="3326689" y="30950"/>
                </a:lnTo>
                <a:cubicBezTo>
                  <a:pt x="3326689" y="131001"/>
                  <a:pt x="3260577" y="264402"/>
                  <a:pt x="3161411" y="397803"/>
                </a:cubicBezTo>
                <a:cubicBezTo>
                  <a:pt x="3062245" y="531204"/>
                  <a:pt x="2930023" y="564555"/>
                  <a:pt x="2830856" y="564555"/>
                </a:cubicBezTo>
                <a:close/>
                <a:moveTo>
                  <a:pt x="7278031" y="923967"/>
                </a:moveTo>
                <a:cubicBezTo>
                  <a:pt x="7179242" y="923967"/>
                  <a:pt x="7080451" y="857297"/>
                  <a:pt x="6948731" y="757294"/>
                </a:cubicBezTo>
                <a:cubicBezTo>
                  <a:pt x="6817010" y="623954"/>
                  <a:pt x="6751151" y="490615"/>
                  <a:pt x="6751151" y="390612"/>
                </a:cubicBezTo>
                <a:cubicBezTo>
                  <a:pt x="6751151" y="290607"/>
                  <a:pt x="6784080" y="190603"/>
                  <a:pt x="6882870" y="57264"/>
                </a:cubicBezTo>
                <a:cubicBezTo>
                  <a:pt x="6899335" y="40597"/>
                  <a:pt x="6909627" y="30180"/>
                  <a:pt x="6919402" y="20284"/>
                </a:cubicBezTo>
                <a:lnTo>
                  <a:pt x="6939440" y="0"/>
                </a:lnTo>
                <a:lnTo>
                  <a:pt x="8166623" y="0"/>
                </a:lnTo>
                <a:lnTo>
                  <a:pt x="8166623" y="310035"/>
                </a:lnTo>
                <a:lnTo>
                  <a:pt x="8146049" y="326026"/>
                </a:lnTo>
                <a:cubicBezTo>
                  <a:pt x="8088936" y="369777"/>
                  <a:pt x="8101285" y="357277"/>
                  <a:pt x="8002494" y="457281"/>
                </a:cubicBezTo>
                <a:cubicBezTo>
                  <a:pt x="7771983" y="690624"/>
                  <a:pt x="7771983" y="657289"/>
                  <a:pt x="7640263" y="790628"/>
                </a:cubicBezTo>
                <a:cubicBezTo>
                  <a:pt x="7508543" y="890632"/>
                  <a:pt x="7409752" y="923967"/>
                  <a:pt x="7278031" y="923967"/>
                </a:cubicBezTo>
                <a:close/>
                <a:moveTo>
                  <a:pt x="1807497" y="2629588"/>
                </a:moveTo>
                <a:cubicBezTo>
                  <a:pt x="1471811" y="2632324"/>
                  <a:pt x="755234" y="2544757"/>
                  <a:pt x="648083" y="2544757"/>
                </a:cubicBezTo>
                <a:cubicBezTo>
                  <a:pt x="318385" y="2511595"/>
                  <a:pt x="120567" y="2445273"/>
                  <a:pt x="54627" y="2246303"/>
                </a:cubicBezTo>
                <a:cubicBezTo>
                  <a:pt x="-11313" y="2146819"/>
                  <a:pt x="-11313" y="2014172"/>
                  <a:pt x="21657" y="1881526"/>
                </a:cubicBezTo>
                <a:cubicBezTo>
                  <a:pt x="21657" y="1715718"/>
                  <a:pt x="87597" y="1583072"/>
                  <a:pt x="219477" y="1516748"/>
                </a:cubicBezTo>
                <a:cubicBezTo>
                  <a:pt x="293657" y="1491877"/>
                  <a:pt x="386384" y="1467006"/>
                  <a:pt x="497658" y="1470116"/>
                </a:cubicBezTo>
                <a:cubicBezTo>
                  <a:pt x="534749" y="1471151"/>
                  <a:pt x="573900" y="1475296"/>
                  <a:pt x="615114" y="1483587"/>
                </a:cubicBezTo>
                <a:cubicBezTo>
                  <a:pt x="615114" y="1483587"/>
                  <a:pt x="1208569" y="1549910"/>
                  <a:pt x="1274506" y="1549910"/>
                </a:cubicBezTo>
                <a:cubicBezTo>
                  <a:pt x="1373416" y="1549910"/>
                  <a:pt x="1538264" y="1583072"/>
                  <a:pt x="1571235" y="1583072"/>
                </a:cubicBezTo>
                <a:cubicBezTo>
                  <a:pt x="1802022" y="1616233"/>
                  <a:pt x="1802022" y="1616233"/>
                  <a:pt x="1802022" y="1616233"/>
                </a:cubicBezTo>
                <a:cubicBezTo>
                  <a:pt x="1999841" y="1682557"/>
                  <a:pt x="2098750" y="1782041"/>
                  <a:pt x="2164690" y="1881526"/>
                </a:cubicBezTo>
                <a:cubicBezTo>
                  <a:pt x="2197659" y="1981010"/>
                  <a:pt x="2197659" y="2113656"/>
                  <a:pt x="2164690" y="2279464"/>
                </a:cubicBezTo>
                <a:cubicBezTo>
                  <a:pt x="2131720" y="2445273"/>
                  <a:pt x="2065780" y="2577919"/>
                  <a:pt x="1966872" y="2611080"/>
                </a:cubicBezTo>
                <a:cubicBezTo>
                  <a:pt x="1942144" y="2623516"/>
                  <a:pt x="1884963" y="2628956"/>
                  <a:pt x="1807497" y="2629588"/>
                </a:cubicBezTo>
                <a:close/>
                <a:moveTo>
                  <a:pt x="8166623" y="2856916"/>
                </a:moveTo>
                <a:lnTo>
                  <a:pt x="8067145" y="2851664"/>
                </a:lnTo>
                <a:cubicBezTo>
                  <a:pt x="8018870" y="2844686"/>
                  <a:pt x="7973891" y="2833209"/>
                  <a:pt x="7932531" y="2816516"/>
                </a:cubicBezTo>
                <a:cubicBezTo>
                  <a:pt x="7700914" y="2582806"/>
                  <a:pt x="7634738" y="1948453"/>
                  <a:pt x="8097971" y="1814904"/>
                </a:cubicBezTo>
                <a:cubicBezTo>
                  <a:pt x="8122787" y="1810731"/>
                  <a:pt x="8145018" y="1806558"/>
                  <a:pt x="8165181" y="1802385"/>
                </a:cubicBezTo>
                <a:lnTo>
                  <a:pt x="8166623" y="1802055"/>
                </a:lnTo>
                <a:close/>
                <a:moveTo>
                  <a:pt x="8166623" y="5155168"/>
                </a:moveTo>
                <a:lnTo>
                  <a:pt x="8159191" y="5153872"/>
                </a:lnTo>
                <a:cubicBezTo>
                  <a:pt x="8144495" y="5151179"/>
                  <a:pt x="8125942" y="5147628"/>
                  <a:pt x="8100130" y="5142464"/>
                </a:cubicBezTo>
                <a:cubicBezTo>
                  <a:pt x="7967969" y="5109414"/>
                  <a:pt x="7901888" y="5043314"/>
                  <a:pt x="7835808" y="4944165"/>
                </a:cubicBezTo>
                <a:cubicBezTo>
                  <a:pt x="7802767" y="4845016"/>
                  <a:pt x="7769727" y="4745867"/>
                  <a:pt x="7769727" y="4646717"/>
                </a:cubicBezTo>
                <a:cubicBezTo>
                  <a:pt x="7769727" y="4547568"/>
                  <a:pt x="7769727" y="4481468"/>
                  <a:pt x="7802767" y="4382319"/>
                </a:cubicBezTo>
                <a:cubicBezTo>
                  <a:pt x="7835808" y="4283169"/>
                  <a:pt x="7901888" y="4184020"/>
                  <a:pt x="8001009" y="4150969"/>
                </a:cubicBezTo>
                <a:cubicBezTo>
                  <a:pt x="8038179" y="4138576"/>
                  <a:pt x="8084642" y="4130830"/>
                  <a:pt x="8138655" y="4125989"/>
                </a:cubicBezTo>
                <a:lnTo>
                  <a:pt x="8166623" y="4124835"/>
                </a:lnTo>
                <a:close/>
                <a:moveTo>
                  <a:pt x="545053" y="5362323"/>
                </a:moveTo>
                <a:cubicBezTo>
                  <a:pt x="421416" y="5365442"/>
                  <a:pt x="334870" y="5340491"/>
                  <a:pt x="285416" y="5315542"/>
                </a:cubicBezTo>
                <a:cubicBezTo>
                  <a:pt x="219476" y="5282274"/>
                  <a:pt x="153537" y="5249007"/>
                  <a:pt x="120566" y="5215739"/>
                </a:cubicBezTo>
                <a:cubicBezTo>
                  <a:pt x="87596" y="5149205"/>
                  <a:pt x="87596" y="5082671"/>
                  <a:pt x="54627" y="5016136"/>
                </a:cubicBezTo>
                <a:cubicBezTo>
                  <a:pt x="54627" y="4982869"/>
                  <a:pt x="21657" y="4949601"/>
                  <a:pt x="21657" y="4916334"/>
                </a:cubicBezTo>
                <a:cubicBezTo>
                  <a:pt x="-11313" y="4816532"/>
                  <a:pt x="-11313" y="4716731"/>
                  <a:pt x="54627" y="4650196"/>
                </a:cubicBezTo>
                <a:cubicBezTo>
                  <a:pt x="87596" y="4550394"/>
                  <a:pt x="153537" y="4483861"/>
                  <a:pt x="252445" y="4417326"/>
                </a:cubicBezTo>
                <a:cubicBezTo>
                  <a:pt x="351355" y="4350791"/>
                  <a:pt x="483234" y="4317524"/>
                  <a:pt x="615113" y="4317524"/>
                </a:cubicBezTo>
                <a:cubicBezTo>
                  <a:pt x="977781" y="4284257"/>
                  <a:pt x="977781" y="4284257"/>
                  <a:pt x="977781" y="4284257"/>
                </a:cubicBezTo>
                <a:cubicBezTo>
                  <a:pt x="1472326" y="4184456"/>
                  <a:pt x="1472326" y="4184456"/>
                  <a:pt x="1472326" y="4184456"/>
                </a:cubicBezTo>
                <a:cubicBezTo>
                  <a:pt x="1571234" y="4151187"/>
                  <a:pt x="1653659" y="4134554"/>
                  <a:pt x="1723721" y="4130395"/>
                </a:cubicBezTo>
                <a:cubicBezTo>
                  <a:pt x="1793780" y="4126237"/>
                  <a:pt x="1851478" y="4134554"/>
                  <a:pt x="1900932" y="4151187"/>
                </a:cubicBezTo>
                <a:cubicBezTo>
                  <a:pt x="2032811" y="4217722"/>
                  <a:pt x="2164690" y="4350791"/>
                  <a:pt x="2164690" y="4550394"/>
                </a:cubicBezTo>
                <a:cubicBezTo>
                  <a:pt x="2197660" y="4716731"/>
                  <a:pt x="2131721" y="4816532"/>
                  <a:pt x="2131721" y="4883067"/>
                </a:cubicBezTo>
                <a:cubicBezTo>
                  <a:pt x="2098750" y="4949601"/>
                  <a:pt x="2065781" y="4982869"/>
                  <a:pt x="1999841" y="5049403"/>
                </a:cubicBezTo>
                <a:cubicBezTo>
                  <a:pt x="1933902" y="5082671"/>
                  <a:pt x="1867962" y="5115938"/>
                  <a:pt x="1736083" y="5182472"/>
                </a:cubicBezTo>
                <a:cubicBezTo>
                  <a:pt x="1604204" y="5215739"/>
                  <a:pt x="681053" y="5348808"/>
                  <a:pt x="681053" y="5348808"/>
                </a:cubicBezTo>
                <a:cubicBezTo>
                  <a:pt x="631598" y="5357125"/>
                  <a:pt x="586265" y="5361283"/>
                  <a:pt x="545053" y="5362323"/>
                </a:cubicBezTo>
                <a:close/>
                <a:moveTo>
                  <a:pt x="3242209" y="6857999"/>
                </a:moveTo>
                <a:lnTo>
                  <a:pt x="1777378" y="6857999"/>
                </a:lnTo>
                <a:lnTo>
                  <a:pt x="1852720" y="6796452"/>
                </a:lnTo>
                <a:cubicBezTo>
                  <a:pt x="2099793" y="6596155"/>
                  <a:pt x="2396927" y="6361661"/>
                  <a:pt x="2396927" y="6361661"/>
                </a:cubicBezTo>
                <a:cubicBezTo>
                  <a:pt x="2529214" y="6261610"/>
                  <a:pt x="2661504" y="6194910"/>
                  <a:pt x="2727648" y="6194910"/>
                </a:cubicBezTo>
                <a:cubicBezTo>
                  <a:pt x="2826864" y="6194910"/>
                  <a:pt x="2893009" y="6194910"/>
                  <a:pt x="2926081" y="6228260"/>
                </a:cubicBezTo>
                <a:cubicBezTo>
                  <a:pt x="2992225" y="6261610"/>
                  <a:pt x="3025298" y="6294960"/>
                  <a:pt x="3091442" y="6328311"/>
                </a:cubicBezTo>
                <a:cubicBezTo>
                  <a:pt x="3124515" y="6395011"/>
                  <a:pt x="3157586" y="6428362"/>
                  <a:pt x="3157586" y="6428362"/>
                </a:cubicBezTo>
                <a:cubicBezTo>
                  <a:pt x="3223731" y="6495062"/>
                  <a:pt x="3256803" y="6595113"/>
                  <a:pt x="3289876" y="6661814"/>
                </a:cubicBezTo>
                <a:cubicBezTo>
                  <a:pt x="3289876" y="6711839"/>
                  <a:pt x="3281607" y="6761864"/>
                  <a:pt x="3265071" y="6811889"/>
                </a:cubicBezTo>
                <a:close/>
                <a:moveTo>
                  <a:pt x="8166524" y="6857999"/>
                </a:moveTo>
                <a:lnTo>
                  <a:pt x="6706615" y="6857999"/>
                </a:lnTo>
                <a:lnTo>
                  <a:pt x="6698252" y="6835468"/>
                </a:lnTo>
                <a:cubicBezTo>
                  <a:pt x="6690019" y="6802201"/>
                  <a:pt x="6685903" y="6768934"/>
                  <a:pt x="6685903" y="6735667"/>
                </a:cubicBezTo>
                <a:cubicBezTo>
                  <a:pt x="6652974" y="6602597"/>
                  <a:pt x="6718833" y="6469527"/>
                  <a:pt x="6850554" y="6336459"/>
                </a:cubicBezTo>
                <a:cubicBezTo>
                  <a:pt x="6949344" y="6236657"/>
                  <a:pt x="7048135" y="6170122"/>
                  <a:pt x="7146925" y="6170122"/>
                </a:cubicBezTo>
                <a:cubicBezTo>
                  <a:pt x="7245715" y="6170122"/>
                  <a:pt x="7377435" y="6236657"/>
                  <a:pt x="7509156" y="6303191"/>
                </a:cubicBezTo>
                <a:cubicBezTo>
                  <a:pt x="7542086" y="6336459"/>
                  <a:pt x="8036037" y="6735667"/>
                  <a:pt x="8036037" y="673566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6480000" y="728663"/>
            <a:ext cx="5015638" cy="866457"/>
          </a:xfrm>
        </p:spPr>
        <p:txBody>
          <a:bodyPr>
            <a:normAutofit/>
          </a:bodyPr>
          <a:lstStyle/>
          <a:p>
            <a:r>
              <a:rPr lang="en-US" dirty="0"/>
              <a:t>Members</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6480000" y="2032000"/>
            <a:ext cx="5015638" cy="3736975"/>
          </a:xfrm>
        </p:spPr>
        <p:txBody>
          <a:bodyPr>
            <a:normAutofit/>
          </a:bodyPr>
          <a:lstStyle/>
          <a:p>
            <a:pPr marL="457200" indent="-457200">
              <a:buFont typeface="Arial" panose="020B0604020202020204" pitchFamily="34" charset="0"/>
              <a:buChar char="•"/>
            </a:pPr>
            <a:r>
              <a:rPr lang="en-US" dirty="0">
                <a:solidFill>
                  <a:schemeClr val="tx1"/>
                </a:solidFill>
              </a:rPr>
              <a:t>Johnny Bowers</a:t>
            </a:r>
          </a:p>
          <a:p>
            <a:pPr marL="457200" indent="-457200">
              <a:buFont typeface="Arial" panose="020B0604020202020204" pitchFamily="34" charset="0"/>
              <a:buChar char="•"/>
            </a:pPr>
            <a:r>
              <a:rPr lang="en-US" dirty="0">
                <a:solidFill>
                  <a:schemeClr val="tx1"/>
                </a:solidFill>
              </a:rPr>
              <a:t>Terri Lively</a:t>
            </a:r>
          </a:p>
          <a:p>
            <a:pPr marL="457200" indent="-457200">
              <a:buFont typeface="Arial" panose="020B0604020202020204" pitchFamily="34" charset="0"/>
              <a:buChar char="•"/>
            </a:pPr>
            <a:r>
              <a:rPr lang="en-US" dirty="0" err="1">
                <a:solidFill>
                  <a:schemeClr val="tx1"/>
                </a:solidFill>
              </a:rPr>
              <a:t>Akadia</a:t>
            </a:r>
            <a:r>
              <a:rPr lang="en-US" dirty="0">
                <a:solidFill>
                  <a:schemeClr val="tx1"/>
                </a:solidFill>
              </a:rPr>
              <a:t> </a:t>
            </a:r>
            <a:r>
              <a:rPr lang="en-US" dirty="0" err="1">
                <a:solidFill>
                  <a:schemeClr val="tx1"/>
                </a:solidFill>
              </a:rPr>
              <a:t>Kacha-Ochana</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Daniel Ramirez</a:t>
            </a:r>
          </a:p>
          <a:p>
            <a:pPr marL="457200" indent="-457200">
              <a:buFont typeface="Arial" panose="020B0604020202020204" pitchFamily="34" charset="0"/>
              <a:buChar char="•"/>
            </a:pPr>
            <a:r>
              <a:rPr lang="en-US" dirty="0">
                <a:solidFill>
                  <a:schemeClr val="tx1"/>
                </a:solidFill>
              </a:rPr>
              <a:t>Luis </a:t>
            </a:r>
            <a:r>
              <a:rPr lang="en-US" dirty="0" err="1">
                <a:solidFill>
                  <a:schemeClr val="tx1"/>
                </a:solidFill>
              </a:rPr>
              <a:t>Solorzano</a:t>
            </a:r>
            <a:endParaRPr lang="en-US" dirty="0">
              <a:solidFill>
                <a:schemeClr val="tx1"/>
              </a:solidFill>
            </a:endParaRPr>
          </a:p>
        </p:txBody>
      </p:sp>
    </p:spTree>
    <p:extLst>
      <p:ext uri="{BB962C8B-B14F-4D97-AF65-F5344CB8AC3E}">
        <p14:creationId xmlns:p14="http://schemas.microsoft.com/office/powerpoint/2010/main" val="163276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2000"/>
                                        <p:tgtEl>
                                          <p:spTgt spid="3">
                                            <p:txEl>
                                              <p:pRg st="0" end="0"/>
                                            </p:txEl>
                                          </p:spTgt>
                                        </p:tgtEl>
                                      </p:cBhvr>
                                    </p:animEffect>
                                    <p:anim calcmode="lin" valueType="num">
                                      <p:cBhvr>
                                        <p:cTn id="20"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21" dur="2000" fill="hold"/>
                                        <p:tgtEl>
                                          <p:spTgt spid="3">
                                            <p:txEl>
                                              <p:pRg st="0" end="0"/>
                                            </p:txEl>
                                          </p:spTgt>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2000"/>
                                        <p:tgtEl>
                                          <p:spTgt spid="3">
                                            <p:txEl>
                                              <p:pRg st="1" end="1"/>
                                            </p:txEl>
                                          </p:spTgt>
                                        </p:tgtEl>
                                      </p:cBhvr>
                                    </p:animEffect>
                                    <p:anim calcmode="lin" valueType="num">
                                      <p:cBhvr>
                                        <p:cTn id="2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26" dur="2000" fill="hold"/>
                                        <p:tgtEl>
                                          <p:spTgt spid="3">
                                            <p:txEl>
                                              <p:pRg st="1" end="1"/>
                                            </p:txEl>
                                          </p:spTgt>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2000"/>
                                        <p:tgtEl>
                                          <p:spTgt spid="3">
                                            <p:txEl>
                                              <p:pRg st="2" end="2"/>
                                            </p:txEl>
                                          </p:spTgt>
                                        </p:tgtEl>
                                      </p:cBhvr>
                                    </p:animEffect>
                                    <p:anim calcmode="lin" valueType="num">
                                      <p:cBhvr>
                                        <p:cTn id="30"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31" dur="2000" fill="hold"/>
                                        <p:tgtEl>
                                          <p:spTgt spid="3">
                                            <p:txEl>
                                              <p:pRg st="2" end="2"/>
                                            </p:txEl>
                                          </p:spTgt>
                                        </p:tgtEl>
                                        <p:attrNameLst>
                                          <p:attrName>ppt_h</p:attrName>
                                        </p:attrNameLst>
                                      </p:cBhvr>
                                      <p:tavLst>
                                        <p:tav tm="0">
                                          <p:val>
                                            <p:strVal val="#ppt_h"/>
                                          </p:val>
                                        </p:tav>
                                        <p:tav tm="100000">
                                          <p:val>
                                            <p:strVal val="#ppt_h"/>
                                          </p:val>
                                        </p:tav>
                                      </p:tavLst>
                                    </p:anim>
                                  </p:childTnLst>
                                </p:cTn>
                              </p:par>
                              <p:par>
                                <p:cTn id="32" presetID="45" presetClass="entr" presetSubtype="0"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2000"/>
                                        <p:tgtEl>
                                          <p:spTgt spid="3">
                                            <p:txEl>
                                              <p:pRg st="3" end="3"/>
                                            </p:txEl>
                                          </p:spTgt>
                                        </p:tgtEl>
                                      </p:cBhvr>
                                    </p:animEffect>
                                    <p:anim calcmode="lin" valueType="num">
                                      <p:cBhvr>
                                        <p:cTn id="35"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36" dur="2000" fill="hold"/>
                                        <p:tgtEl>
                                          <p:spTgt spid="3">
                                            <p:txEl>
                                              <p:pRg st="3" end="3"/>
                                            </p:txEl>
                                          </p:spTgt>
                                        </p:tgtEl>
                                        <p:attrNameLst>
                                          <p:attrName>ppt_h</p:attrName>
                                        </p:attrNameLst>
                                      </p:cBhvr>
                                      <p:tavLst>
                                        <p:tav tm="0">
                                          <p:val>
                                            <p:strVal val="#ppt_h"/>
                                          </p:val>
                                        </p:tav>
                                        <p:tav tm="100000">
                                          <p:val>
                                            <p:strVal val="#ppt_h"/>
                                          </p:val>
                                        </p:tav>
                                      </p:tavLst>
                                    </p:anim>
                                  </p:childTnLst>
                                </p:cTn>
                              </p:par>
                              <p:par>
                                <p:cTn id="37" presetID="45"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2000"/>
                                        <p:tgtEl>
                                          <p:spTgt spid="3">
                                            <p:txEl>
                                              <p:pRg st="4" end="4"/>
                                            </p:txEl>
                                          </p:spTgt>
                                        </p:tgtEl>
                                      </p:cBhvr>
                                    </p:animEffect>
                                    <p:anim calcmode="lin" valueType="num">
                                      <p:cBhvr>
                                        <p:cTn id="40"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41"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E991C066-AC4D-4E9D-B3B3-3BCEC4CD8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B37042-5917-483B-8420-94B65970A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CA7D1-AB11-4F84-A40A-C8EFD6E844FD}"/>
              </a:ext>
            </a:extLst>
          </p:cNvPr>
          <p:cNvSpPr>
            <a:spLocks noGrp="1"/>
          </p:cNvSpPr>
          <p:nvPr>
            <p:ph type="title"/>
          </p:nvPr>
        </p:nvSpPr>
        <p:spPr>
          <a:xfrm>
            <a:off x="1180428" y="619199"/>
            <a:ext cx="10185910" cy="576000"/>
          </a:xfrm>
        </p:spPr>
        <p:txBody>
          <a:bodyPr vert="horz" wrap="square" lIns="0" tIns="0" rIns="0" bIns="0" rtlCol="0" anchor="t" anchorCtr="0">
            <a:normAutofit/>
          </a:bodyPr>
          <a:lstStyle/>
          <a:p>
            <a:pPr algn="ctr"/>
            <a:r>
              <a:rPr lang="en-US" spc="-100" dirty="0"/>
              <a:t>Why Atlanta and NYC?</a:t>
            </a:r>
          </a:p>
        </p:txBody>
      </p:sp>
      <p:sp useBgFill="1">
        <p:nvSpPr>
          <p:cNvPr id="19" name="Freeform: Shape 18">
            <a:extLst>
              <a:ext uri="{FF2B5EF4-FFF2-40B4-BE49-F238E27FC236}">
                <a16:creationId xmlns:a16="http://schemas.microsoft.com/office/drawing/2014/main" id="{13FA3211-8731-425C-9A21-D94837462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 y="2543175"/>
            <a:ext cx="12191090" cy="4314826"/>
          </a:xfrm>
          <a:custGeom>
            <a:avLst/>
            <a:gdLst>
              <a:gd name="connsiteX0" fmla="*/ 2945853 w 12191090"/>
              <a:gd name="connsiteY0" fmla="*/ 0 h 4430825"/>
              <a:gd name="connsiteX1" fmla="*/ 8211918 w 12191090"/>
              <a:gd name="connsiteY1" fmla="*/ 91920 h 4430825"/>
              <a:gd name="connsiteX2" fmla="*/ 8964214 w 12191090"/>
              <a:gd name="connsiteY2" fmla="*/ 105051 h 4430825"/>
              <a:gd name="connsiteX3" fmla="*/ 9716509 w 12191090"/>
              <a:gd name="connsiteY3" fmla="*/ 118183 h 4430825"/>
              <a:gd name="connsiteX4" fmla="*/ 10920181 w 12191090"/>
              <a:gd name="connsiteY4" fmla="*/ 139193 h 4430825"/>
              <a:gd name="connsiteX5" fmla="*/ 12130833 w 12191090"/>
              <a:gd name="connsiteY5" fmla="*/ 97164 h 4430825"/>
              <a:gd name="connsiteX6" fmla="*/ 12191090 w 12191090"/>
              <a:gd name="connsiteY6" fmla="*/ 95072 h 4430825"/>
              <a:gd name="connsiteX7" fmla="*/ 12191090 w 12191090"/>
              <a:gd name="connsiteY7" fmla="*/ 4430825 h 4430825"/>
              <a:gd name="connsiteX8" fmla="*/ 10305 w 12191090"/>
              <a:gd name="connsiteY8" fmla="*/ 4430825 h 4430825"/>
              <a:gd name="connsiteX9" fmla="*/ 0 w 12191090"/>
              <a:gd name="connsiteY9" fmla="*/ 42862 h 4430825"/>
              <a:gd name="connsiteX10" fmla="*/ 105174 w 12191090"/>
              <a:gd name="connsiteY10" fmla="*/ 44699 h 4430825"/>
              <a:gd name="connsiteX11" fmla="*/ 837780 w 12191090"/>
              <a:gd name="connsiteY11" fmla="*/ 57486 h 4430825"/>
              <a:gd name="connsiteX12" fmla="*/ 1439616 w 12191090"/>
              <a:gd name="connsiteY12" fmla="*/ 67992 h 4430825"/>
              <a:gd name="connsiteX13" fmla="*/ 2945853 w 12191090"/>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090" h="4430825">
                <a:moveTo>
                  <a:pt x="2945853" y="0"/>
                </a:moveTo>
                <a:cubicBezTo>
                  <a:pt x="2945853" y="0"/>
                  <a:pt x="2945853" y="0"/>
                  <a:pt x="8211918" y="91920"/>
                </a:cubicBezTo>
                <a:cubicBezTo>
                  <a:pt x="8362379" y="94546"/>
                  <a:pt x="8663297" y="99800"/>
                  <a:pt x="8964214" y="105051"/>
                </a:cubicBezTo>
                <a:cubicBezTo>
                  <a:pt x="9265134" y="110304"/>
                  <a:pt x="9415591" y="112930"/>
                  <a:pt x="9716509" y="118183"/>
                </a:cubicBezTo>
                <a:cubicBezTo>
                  <a:pt x="9716509" y="118183"/>
                  <a:pt x="9716509" y="118183"/>
                  <a:pt x="10920181" y="139193"/>
                </a:cubicBezTo>
                <a:cubicBezTo>
                  <a:pt x="10920181" y="139193"/>
                  <a:pt x="10920181" y="139193"/>
                  <a:pt x="12130833" y="97164"/>
                </a:cubicBezTo>
                <a:lnTo>
                  <a:pt x="12191090" y="95072"/>
                </a:lnTo>
                <a:lnTo>
                  <a:pt x="12191090" y="4430825"/>
                </a:lnTo>
                <a:lnTo>
                  <a:pt x="10305" y="4430825"/>
                </a:lnTo>
                <a:lnTo>
                  <a:pt x="0" y="42862"/>
                </a:lnTo>
                <a:lnTo>
                  <a:pt x="105174" y="44699"/>
                </a:lnTo>
                <a:cubicBezTo>
                  <a:pt x="365244" y="49238"/>
                  <a:pt x="612091" y="53547"/>
                  <a:pt x="837780" y="57486"/>
                </a:cubicBezTo>
                <a:cubicBezTo>
                  <a:pt x="837780" y="57486"/>
                  <a:pt x="837780" y="57486"/>
                  <a:pt x="1439616" y="67992"/>
                </a:cubicBezTo>
                <a:cubicBezTo>
                  <a:pt x="1439616" y="67992"/>
                  <a:pt x="1439616" y="67992"/>
                  <a:pt x="29458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City on a sunny day">
            <a:extLst>
              <a:ext uri="{FF2B5EF4-FFF2-40B4-BE49-F238E27FC236}">
                <a16:creationId xmlns:a16="http://schemas.microsoft.com/office/drawing/2014/main" id="{796A409C-A306-48DB-8299-637C867A97A1}"/>
              </a:ext>
            </a:extLst>
          </p:cNvPr>
          <p:cNvPicPr>
            <a:picLocks noGrp="1" noChangeAspect="1"/>
          </p:cNvPicPr>
          <p:nvPr>
            <p:ph sz="half" idx="1"/>
          </p:nvPr>
        </p:nvPicPr>
        <p:blipFill>
          <a:blip r:embed="rId3"/>
          <a:stretch>
            <a:fillRect/>
          </a:stretch>
        </p:blipFill>
        <p:spPr>
          <a:xfrm>
            <a:off x="1180428" y="3249613"/>
            <a:ext cx="4263303" cy="2888388"/>
          </a:xfrm>
          <a:custGeom>
            <a:avLst/>
            <a:gdLst/>
            <a:ahLst/>
            <a:cxnLst/>
            <a:rect l="l" t="t" r="r" b="b"/>
            <a:pathLst>
              <a:path w="5184162" h="3501162">
                <a:moveTo>
                  <a:pt x="0" y="0"/>
                </a:moveTo>
                <a:lnTo>
                  <a:pt x="5184162" y="0"/>
                </a:lnTo>
                <a:lnTo>
                  <a:pt x="5184162" y="3501162"/>
                </a:lnTo>
                <a:lnTo>
                  <a:pt x="0" y="3501162"/>
                </a:lnTo>
                <a:close/>
              </a:path>
            </a:pathLst>
          </a:custGeom>
        </p:spPr>
      </p:pic>
      <p:pic>
        <p:nvPicPr>
          <p:cNvPr id="8" name="Content Placeholder 7" descr="The Statue of Liberty in New York">
            <a:extLst>
              <a:ext uri="{FF2B5EF4-FFF2-40B4-BE49-F238E27FC236}">
                <a16:creationId xmlns:a16="http://schemas.microsoft.com/office/drawing/2014/main" id="{B36E3DF3-64E4-419B-8918-6DCD7E204A2C}"/>
              </a:ext>
            </a:extLst>
          </p:cNvPr>
          <p:cNvPicPr>
            <a:picLocks noGrp="1" noChangeAspect="1"/>
          </p:cNvPicPr>
          <p:nvPr>
            <p:ph sz="half" idx="2"/>
          </p:nvPr>
        </p:nvPicPr>
        <p:blipFill>
          <a:blip r:embed="rId4"/>
          <a:stretch>
            <a:fillRect/>
          </a:stretch>
        </p:blipFill>
        <p:spPr>
          <a:xfrm>
            <a:off x="6545533" y="3249613"/>
            <a:ext cx="4621420" cy="2888388"/>
          </a:xfrm>
          <a:custGeom>
            <a:avLst/>
            <a:gdLst/>
            <a:ahLst/>
            <a:cxnLst/>
            <a:rect l="l" t="t" r="r" b="b"/>
            <a:pathLst>
              <a:path w="5184163" h="3501162">
                <a:moveTo>
                  <a:pt x="0" y="0"/>
                </a:moveTo>
                <a:lnTo>
                  <a:pt x="5184163" y="0"/>
                </a:lnTo>
                <a:lnTo>
                  <a:pt x="5184163" y="3501162"/>
                </a:lnTo>
                <a:lnTo>
                  <a:pt x="0" y="3501162"/>
                </a:lnTo>
                <a:close/>
              </a:path>
            </a:pathLst>
          </a:custGeom>
        </p:spPr>
      </p:pic>
    </p:spTree>
    <p:extLst>
      <p:ext uri="{BB962C8B-B14F-4D97-AF65-F5344CB8AC3E}">
        <p14:creationId xmlns:p14="http://schemas.microsoft.com/office/powerpoint/2010/main" val="1569396603"/>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950CAB9-F0AE-414E-805C-776919054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27C80BC-190C-4813-9BAE-C4B56C5C7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C61C7-03BE-4C1C-BF4C-6FB1D01BDE91}"/>
              </a:ext>
            </a:extLst>
          </p:cNvPr>
          <p:cNvSpPr>
            <a:spLocks noGrp="1"/>
          </p:cNvSpPr>
          <p:nvPr>
            <p:ph type="title"/>
          </p:nvPr>
        </p:nvSpPr>
        <p:spPr>
          <a:xfrm>
            <a:off x="720000" y="619201"/>
            <a:ext cx="3095626" cy="1477328"/>
          </a:xfrm>
        </p:spPr>
        <p:txBody>
          <a:bodyPr vert="horz" wrap="square" lIns="0" tIns="0" rIns="0" bIns="0" rtlCol="0" anchor="t" anchorCtr="0">
            <a:normAutofit/>
          </a:bodyPr>
          <a:lstStyle/>
          <a:p>
            <a:r>
              <a:rPr lang="en-US" dirty="0"/>
              <a:t>Benefits of Community Gardening</a:t>
            </a:r>
          </a:p>
        </p:txBody>
      </p:sp>
      <p:sp>
        <p:nvSpPr>
          <p:cNvPr id="4" name="Content Placeholder 3">
            <a:extLst>
              <a:ext uri="{FF2B5EF4-FFF2-40B4-BE49-F238E27FC236}">
                <a16:creationId xmlns:a16="http://schemas.microsoft.com/office/drawing/2014/main" id="{01204540-4919-4031-B1F0-EA268BBED1E1}"/>
              </a:ext>
            </a:extLst>
          </p:cNvPr>
          <p:cNvSpPr>
            <a:spLocks noGrp="1"/>
          </p:cNvSpPr>
          <p:nvPr>
            <p:ph sz="half" idx="2"/>
          </p:nvPr>
        </p:nvSpPr>
        <p:spPr>
          <a:xfrm>
            <a:off x="4548188" y="250521"/>
            <a:ext cx="6900137" cy="2141949"/>
          </a:xfrm>
        </p:spPr>
        <p:txBody>
          <a:bodyPr vert="horz" lIns="0" tIns="0" rIns="0" bIns="0" rtlCol="0">
            <a:noAutofit/>
          </a:bodyPr>
          <a:lstStyle/>
          <a:p>
            <a:pPr>
              <a:lnSpc>
                <a:spcPct val="110000"/>
              </a:lnSpc>
            </a:pPr>
            <a:r>
              <a:rPr lang="en-US" dirty="0"/>
              <a:t>Community Organization	</a:t>
            </a:r>
          </a:p>
          <a:p>
            <a:pPr>
              <a:lnSpc>
                <a:spcPct val="110000"/>
              </a:lnSpc>
            </a:pPr>
            <a:r>
              <a:rPr lang="en-US" dirty="0"/>
              <a:t>Education</a:t>
            </a:r>
          </a:p>
          <a:p>
            <a:r>
              <a:rPr lang="en-US" dirty="0"/>
              <a:t>Crime Prevention</a:t>
            </a:r>
          </a:p>
          <a:p>
            <a:pPr>
              <a:lnSpc>
                <a:spcPct val="110000"/>
              </a:lnSpc>
            </a:pPr>
            <a:r>
              <a:rPr lang="en-US" dirty="0"/>
              <a:t>Cultural Opportunities</a:t>
            </a:r>
          </a:p>
          <a:p>
            <a:pPr>
              <a:lnSpc>
                <a:spcPct val="110000"/>
              </a:lnSpc>
            </a:pPr>
            <a:r>
              <a:rPr lang="en-US" dirty="0"/>
              <a:t>Environmental Sustainability</a:t>
            </a:r>
          </a:p>
          <a:p>
            <a:pPr>
              <a:lnSpc>
                <a:spcPct val="110000"/>
              </a:lnSpc>
            </a:pPr>
            <a:r>
              <a:rPr lang="en-US" dirty="0"/>
              <a:t>Healthier Diets</a:t>
            </a:r>
          </a:p>
        </p:txBody>
      </p:sp>
      <p:pic>
        <p:nvPicPr>
          <p:cNvPr id="6" name="Content Placeholder 5" descr="People working in a garden">
            <a:extLst>
              <a:ext uri="{FF2B5EF4-FFF2-40B4-BE49-F238E27FC236}">
                <a16:creationId xmlns:a16="http://schemas.microsoft.com/office/drawing/2014/main" id="{75A92C91-694E-49E6-8DB6-43E548C735C2}"/>
              </a:ext>
            </a:extLst>
          </p:cNvPr>
          <p:cNvPicPr>
            <a:picLocks noGrp="1" noChangeAspect="1"/>
          </p:cNvPicPr>
          <p:nvPr>
            <p:ph sz="half" idx="1"/>
          </p:nvPr>
        </p:nvPicPr>
        <p:blipFill rotWithShape="1">
          <a:blip r:embed="rId3"/>
          <a:srcRect t="10261" b="37227"/>
          <a:stretch/>
        </p:blipFill>
        <p:spPr>
          <a:xfrm>
            <a:off x="20" y="2584536"/>
            <a:ext cx="12191980" cy="4273465"/>
          </a:xfrm>
          <a:custGeom>
            <a:avLst/>
            <a:gdLst/>
            <a:ahLst/>
            <a:cxnLst/>
            <a:rect l="l" t="t" r="r" b="b"/>
            <a:pathLst>
              <a:path w="12192000" h="4273465">
                <a:moveTo>
                  <a:pt x="5674827" y="107"/>
                </a:moveTo>
                <a:cubicBezTo>
                  <a:pt x="6770307" y="-2269"/>
                  <a:pt x="8062055" y="35744"/>
                  <a:pt x="8986322" y="35744"/>
                </a:cubicBezTo>
                <a:cubicBezTo>
                  <a:pt x="10233527" y="52639"/>
                  <a:pt x="11168930" y="69533"/>
                  <a:pt x="12015248" y="52639"/>
                </a:cubicBezTo>
                <a:lnTo>
                  <a:pt x="12192000" y="60460"/>
                </a:lnTo>
                <a:lnTo>
                  <a:pt x="12192000" y="4273465"/>
                </a:lnTo>
                <a:lnTo>
                  <a:pt x="0" y="4273465"/>
                </a:lnTo>
                <a:lnTo>
                  <a:pt x="0" y="65877"/>
                </a:lnTo>
                <a:lnTo>
                  <a:pt x="107413" y="52639"/>
                </a:lnTo>
                <a:cubicBezTo>
                  <a:pt x="716168" y="1955"/>
                  <a:pt x="1725810" y="137111"/>
                  <a:pt x="4665650" y="18850"/>
                </a:cubicBezTo>
                <a:cubicBezTo>
                  <a:pt x="4966315" y="6179"/>
                  <a:pt x="5309667" y="899"/>
                  <a:pt x="5674827" y="107"/>
                </a:cubicBezTo>
                <a:close/>
              </a:path>
            </a:pathLst>
          </a:custGeom>
        </p:spPr>
      </p:pic>
    </p:spTree>
    <p:extLst>
      <p:ext uri="{BB962C8B-B14F-4D97-AF65-F5344CB8AC3E}">
        <p14:creationId xmlns:p14="http://schemas.microsoft.com/office/powerpoint/2010/main" val="322136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79D9F103-7A2C-4DEF-9BDD-E97BADDCE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D5E1A83-4C4B-4B83-92AB-289F0A8E3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EAA88-6CF9-4927-9302-5DCA620AF3FC}"/>
              </a:ext>
            </a:extLst>
          </p:cNvPr>
          <p:cNvSpPr>
            <a:spLocks noGrp="1"/>
          </p:cNvSpPr>
          <p:nvPr>
            <p:ph type="title"/>
          </p:nvPr>
        </p:nvSpPr>
        <p:spPr>
          <a:xfrm>
            <a:off x="720000" y="619201"/>
            <a:ext cx="3095626" cy="1477328"/>
          </a:xfrm>
        </p:spPr>
        <p:txBody>
          <a:bodyPr vert="horz" wrap="square" lIns="0" tIns="0" rIns="0" bIns="0" rtlCol="0" anchor="t" anchorCtr="0">
            <a:normAutofit/>
          </a:bodyPr>
          <a:lstStyle/>
          <a:p>
            <a:r>
              <a:rPr lang="en-US" dirty="0">
                <a:effectLst/>
              </a:rPr>
              <a:t>Helps Environmental Sustainability</a:t>
            </a:r>
            <a:endParaRPr lang="en-US" dirty="0"/>
          </a:p>
        </p:txBody>
      </p:sp>
      <p:sp>
        <p:nvSpPr>
          <p:cNvPr id="3" name="Content Placeholder 2">
            <a:extLst>
              <a:ext uri="{FF2B5EF4-FFF2-40B4-BE49-F238E27FC236}">
                <a16:creationId xmlns:a16="http://schemas.microsoft.com/office/drawing/2014/main" id="{BB1092D7-8D47-4F66-AE5F-8501ABB53744}"/>
              </a:ext>
            </a:extLst>
          </p:cNvPr>
          <p:cNvSpPr>
            <a:spLocks noGrp="1"/>
          </p:cNvSpPr>
          <p:nvPr>
            <p:ph sz="half" idx="1"/>
          </p:nvPr>
        </p:nvSpPr>
        <p:spPr>
          <a:xfrm>
            <a:off x="4548188" y="633600"/>
            <a:ext cx="6900137" cy="1282513"/>
          </a:xfrm>
        </p:spPr>
        <p:txBody>
          <a:bodyPr vert="horz" lIns="0" tIns="0" rIns="0" bIns="0" rtlCol="0">
            <a:normAutofit lnSpcReduction="10000"/>
          </a:bodyPr>
          <a:lstStyle/>
          <a:p>
            <a:r>
              <a:rPr lang="en-US" dirty="0"/>
              <a:t>Filters Rainwater</a:t>
            </a:r>
          </a:p>
          <a:p>
            <a:r>
              <a:rPr lang="en-US" dirty="0"/>
              <a:t>Restores Oxygen</a:t>
            </a:r>
          </a:p>
          <a:p>
            <a:r>
              <a:rPr lang="en-US" dirty="0"/>
              <a:t>Recycles Organic Waste</a:t>
            </a:r>
          </a:p>
        </p:txBody>
      </p:sp>
      <p:sp useBgFill="1">
        <p:nvSpPr>
          <p:cNvPr id="48" name="Freeform: Shape 47">
            <a:extLst>
              <a:ext uri="{FF2B5EF4-FFF2-40B4-BE49-F238E27FC236}">
                <a16:creationId xmlns:a16="http://schemas.microsoft.com/office/drawing/2014/main" id="{C27C1BEB-0B53-40C1-BFC6-73739970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4524373" y="-809624"/>
            <a:ext cx="3143251" cy="12192000"/>
          </a:xfrm>
          <a:custGeom>
            <a:avLst/>
            <a:gdLst>
              <a:gd name="connsiteX0" fmla="*/ 508 w 2932134"/>
              <a:gd name="connsiteY0" fmla="*/ 4431100 h 12192000"/>
              <a:gd name="connsiteX1" fmla="*/ 137030 w 2932134"/>
              <a:gd name="connsiteY1" fmla="*/ 177371 h 12192000"/>
              <a:gd name="connsiteX2" fmla="*/ 145443 w 2932134"/>
              <a:gd name="connsiteY2" fmla="*/ 0 h 12192000"/>
              <a:gd name="connsiteX3" fmla="*/ 2932134 w 2932134"/>
              <a:gd name="connsiteY3" fmla="*/ 0 h 12192000"/>
              <a:gd name="connsiteX4" fmla="*/ 2932133 w 2932134"/>
              <a:gd name="connsiteY4" fmla="*/ 12192000 h 12192000"/>
              <a:gd name="connsiteX5" fmla="*/ 172151 w 2932134"/>
              <a:gd name="connsiteY5" fmla="*/ 12192000 h 12192000"/>
              <a:gd name="connsiteX6" fmla="*/ 169761 w 2932134"/>
              <a:gd name="connsiteY6" fmla="*/ 12180928 h 12192000"/>
              <a:gd name="connsiteX7" fmla="*/ 169761 w 2932134"/>
              <a:gd name="connsiteY7" fmla="*/ 7234593 h 12192000"/>
              <a:gd name="connsiteX8" fmla="*/ 508 w 2932134"/>
              <a:gd name="connsiteY8" fmla="*/ 44311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2134" h="12192000">
                <a:moveTo>
                  <a:pt x="508" y="4431100"/>
                </a:moveTo>
                <a:cubicBezTo>
                  <a:pt x="-7698" y="2846728"/>
                  <a:pt x="85554" y="1238574"/>
                  <a:pt x="137030" y="177371"/>
                </a:cubicBezTo>
                <a:lnTo>
                  <a:pt x="145443" y="0"/>
                </a:lnTo>
                <a:lnTo>
                  <a:pt x="2932134" y="0"/>
                </a:lnTo>
                <a:lnTo>
                  <a:pt x="2932133" y="12192000"/>
                </a:lnTo>
                <a:lnTo>
                  <a:pt x="172151" y="12192000"/>
                </a:lnTo>
                <a:lnTo>
                  <a:pt x="169761" y="12180928"/>
                </a:lnTo>
                <a:cubicBezTo>
                  <a:pt x="169761" y="11800439"/>
                  <a:pt x="169761" y="10278492"/>
                  <a:pt x="169761" y="7234593"/>
                </a:cubicBezTo>
                <a:cubicBezTo>
                  <a:pt x="50398" y="6402277"/>
                  <a:pt x="5637" y="5421334"/>
                  <a:pt x="508" y="443110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pic>
        <p:nvPicPr>
          <p:cNvPr id="6" name="Content Placeholder 5" descr="Happy woman in rain">
            <a:extLst>
              <a:ext uri="{FF2B5EF4-FFF2-40B4-BE49-F238E27FC236}">
                <a16:creationId xmlns:a16="http://schemas.microsoft.com/office/drawing/2014/main" id="{9BA6D9E3-61FE-48A6-8EB4-58CA10D4B317}"/>
              </a:ext>
            </a:extLst>
          </p:cNvPr>
          <p:cNvPicPr>
            <a:picLocks noGrp="1" noChangeAspect="1"/>
          </p:cNvPicPr>
          <p:nvPr>
            <p:ph sz="half" idx="2"/>
          </p:nvPr>
        </p:nvPicPr>
        <p:blipFill rotWithShape="1">
          <a:blip r:embed="rId3"/>
          <a:srcRect t="25179" b="25179"/>
          <a:stretch/>
        </p:blipFill>
        <p:spPr>
          <a:xfrm>
            <a:off x="536980" y="2573353"/>
            <a:ext cx="10923181" cy="3619482"/>
          </a:xfrm>
          <a:custGeom>
            <a:avLst/>
            <a:gdLst/>
            <a:ahLst/>
            <a:cxnLst/>
            <a:rect l="l" t="t" r="r" b="b"/>
            <a:pathLst>
              <a:path w="10923181" h="3619482">
                <a:moveTo>
                  <a:pt x="5162684" y="70"/>
                </a:moveTo>
                <a:cubicBezTo>
                  <a:pt x="5873377" y="-1471"/>
                  <a:pt x="6711399" y="23189"/>
                  <a:pt x="7311018" y="23189"/>
                </a:cubicBezTo>
                <a:cubicBezTo>
                  <a:pt x="8120143" y="34150"/>
                  <a:pt x="8726986" y="45110"/>
                  <a:pt x="9276035" y="34150"/>
                </a:cubicBezTo>
                <a:cubicBezTo>
                  <a:pt x="9969570" y="23189"/>
                  <a:pt x="10923181" y="691768"/>
                  <a:pt x="10923181" y="1908361"/>
                </a:cubicBezTo>
                <a:cubicBezTo>
                  <a:pt x="10923181" y="2357733"/>
                  <a:pt x="10730532" y="2796145"/>
                  <a:pt x="10537884" y="3015351"/>
                </a:cubicBezTo>
                <a:cubicBezTo>
                  <a:pt x="10345235" y="3234557"/>
                  <a:pt x="9767289" y="3530485"/>
                  <a:pt x="9468683" y="3563366"/>
                </a:cubicBezTo>
                <a:cubicBezTo>
                  <a:pt x="9227873" y="3596247"/>
                  <a:pt x="8245364" y="3519525"/>
                  <a:pt x="8004553" y="3574326"/>
                </a:cubicBezTo>
                <a:cubicBezTo>
                  <a:pt x="7763743" y="3618167"/>
                  <a:pt x="5596445" y="3574326"/>
                  <a:pt x="5076293" y="3607207"/>
                </a:cubicBezTo>
                <a:cubicBezTo>
                  <a:pt x="4556142" y="3651048"/>
                  <a:pt x="2042076" y="3563366"/>
                  <a:pt x="1753103" y="3563366"/>
                </a:cubicBezTo>
                <a:cubicBezTo>
                  <a:pt x="1454498" y="3563366"/>
                  <a:pt x="1454498" y="3563366"/>
                  <a:pt x="1454498" y="3563366"/>
                </a:cubicBezTo>
                <a:cubicBezTo>
                  <a:pt x="876552" y="3453763"/>
                  <a:pt x="491254" y="3234557"/>
                  <a:pt x="298605" y="3015351"/>
                </a:cubicBezTo>
                <a:cubicBezTo>
                  <a:pt x="96324" y="2686542"/>
                  <a:pt x="0" y="2357733"/>
                  <a:pt x="0" y="1689155"/>
                </a:cubicBezTo>
                <a:cubicBezTo>
                  <a:pt x="0" y="1141140"/>
                  <a:pt x="96324" y="812331"/>
                  <a:pt x="394930" y="582165"/>
                </a:cubicBezTo>
                <a:cubicBezTo>
                  <a:pt x="587579" y="362959"/>
                  <a:pt x="1165525" y="67031"/>
                  <a:pt x="1550822" y="34150"/>
                </a:cubicBezTo>
                <a:cubicBezTo>
                  <a:pt x="1945752" y="1269"/>
                  <a:pt x="2600758" y="88951"/>
                  <a:pt x="4507980" y="12229"/>
                </a:cubicBezTo>
                <a:cubicBezTo>
                  <a:pt x="4703037" y="4009"/>
                  <a:pt x="4925787" y="584"/>
                  <a:pt x="5162684" y="70"/>
                </a:cubicBezTo>
                <a:close/>
              </a:path>
            </a:pathLst>
          </a:custGeom>
        </p:spPr>
      </p:pic>
    </p:spTree>
    <p:extLst>
      <p:ext uri="{BB962C8B-B14F-4D97-AF65-F5344CB8AC3E}">
        <p14:creationId xmlns:p14="http://schemas.microsoft.com/office/powerpoint/2010/main" val="870128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720000" y="1078049"/>
            <a:ext cx="5015638" cy="586713"/>
          </a:xfrm>
        </p:spPr>
        <p:txBody>
          <a:bodyPr>
            <a:normAutofit/>
          </a:bodyPr>
          <a:lstStyle/>
          <a:p>
            <a:r>
              <a:rPr lang="en-US" sz="3600" dirty="0"/>
              <a:t>Educational Benefits</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720000" y="2113005"/>
            <a:ext cx="5015638" cy="3295605"/>
          </a:xfrm>
        </p:spPr>
        <p:txBody>
          <a:bodyPr>
            <a:normAutofit fontScale="85000" lnSpcReduction="20000"/>
          </a:bodyPr>
          <a:lstStyle/>
          <a:p>
            <a:pPr marL="342900" indent="-342900">
              <a:lnSpc>
                <a:spcPct val="110000"/>
              </a:lnSpc>
              <a:buFont typeface="Arial" panose="020B0604020202020204" pitchFamily="34" charset="0"/>
              <a:buChar char="•"/>
            </a:pPr>
            <a:r>
              <a:rPr lang="en-US" dirty="0"/>
              <a:t>Opportunity to Teach Youth</a:t>
            </a:r>
          </a:p>
          <a:p>
            <a:pPr marL="342900" indent="-342900">
              <a:lnSpc>
                <a:spcPct val="110000"/>
              </a:lnSpc>
              <a:buFont typeface="Arial" panose="020B0604020202020204" pitchFamily="34" charset="0"/>
              <a:buChar char="•"/>
            </a:pPr>
            <a:r>
              <a:rPr lang="en-US" sz="3000" dirty="0"/>
              <a:t>How to grow food</a:t>
            </a:r>
          </a:p>
          <a:p>
            <a:pPr marL="342900" indent="-342900">
              <a:lnSpc>
                <a:spcPct val="110000"/>
              </a:lnSpc>
              <a:buFont typeface="Arial" panose="020B0604020202020204" pitchFamily="34" charset="0"/>
              <a:buChar char="•"/>
            </a:pPr>
            <a:r>
              <a:rPr lang="en-US" sz="3000" dirty="0"/>
              <a:t>Practical Math Skills</a:t>
            </a:r>
          </a:p>
          <a:p>
            <a:pPr marL="342900" indent="-342900">
              <a:lnSpc>
                <a:spcPct val="110000"/>
              </a:lnSpc>
              <a:buFont typeface="Arial" panose="020B0604020202020204" pitchFamily="34" charset="0"/>
              <a:buChar char="•"/>
            </a:pPr>
            <a:r>
              <a:rPr lang="en-US" sz="3000" dirty="0"/>
              <a:t>Basic Business Principles</a:t>
            </a:r>
          </a:p>
          <a:p>
            <a:pPr marL="342900" indent="-342900">
              <a:lnSpc>
                <a:spcPct val="110000"/>
              </a:lnSpc>
              <a:buFont typeface="Arial" panose="020B0604020202020204" pitchFamily="34" charset="0"/>
              <a:buChar char="•"/>
            </a:pPr>
            <a:r>
              <a:rPr lang="en-US" sz="3000" dirty="0"/>
              <a:t>The Importance of Community and Stewardship</a:t>
            </a:r>
          </a:p>
          <a:p>
            <a:pPr marL="342900" indent="-342900">
              <a:lnSpc>
                <a:spcPct val="110000"/>
              </a:lnSpc>
              <a:buFont typeface="Arial" panose="020B0604020202020204" pitchFamily="34" charset="0"/>
              <a:buChar char="•"/>
            </a:pPr>
            <a:r>
              <a:rPr lang="en-US" sz="3000" dirty="0"/>
              <a:t>Job and Life Skills</a:t>
            </a:r>
          </a:p>
        </p:txBody>
      </p:sp>
      <p:grpSp>
        <p:nvGrpSpPr>
          <p:cNvPr id="31" name="Group 30">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32"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3"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4"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6" name="Group 35">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37"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8"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9"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l="7941" r="1" b="1"/>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288310003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FEECB93-933C-477B-BC7D-C2F2F6271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4">
            <a:extLst>
              <a:ext uri="{28A0092B-C50C-407E-A947-70E740481C1C}">
                <a14:useLocalDpi xmlns:a14="http://schemas.microsoft.com/office/drawing/2010/main" val="0"/>
              </a:ext>
            </a:extLst>
          </a:blip>
          <a:srcRect t="20391" b="17625"/>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6" name="Rectangle 55">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720000" y="1455847"/>
            <a:ext cx="5015638" cy="880953"/>
          </a:xfrm>
        </p:spPr>
        <p:txBody>
          <a:bodyPr>
            <a:normAutofit/>
          </a:bodyPr>
          <a:lstStyle/>
          <a:p>
            <a:r>
              <a:rPr lang="en-US" b="1" dirty="0"/>
              <a:t>FIVE ACES</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4284363" y="5764192"/>
            <a:ext cx="7907617" cy="1093797"/>
          </a:xfrm>
          <a:solidFill>
            <a:schemeClr val="accent1">
              <a:alpha val="85000"/>
            </a:schemeClr>
          </a:solidFill>
        </p:spPr>
        <p:txBody>
          <a:bodyPr>
            <a:normAutofit/>
          </a:bodyPr>
          <a:lstStyle/>
          <a:p>
            <a:r>
              <a:rPr lang="en-US" sz="3200" b="1" dirty="0">
                <a:solidFill>
                  <a:schemeClr val="tx1"/>
                </a:solidFill>
                <a:latin typeface="+mj-lt"/>
              </a:rPr>
              <a:t>NOW FOR OUR LIVE DEMO</a:t>
            </a:r>
          </a:p>
          <a:p>
            <a:endParaRPr lang="en-US" dirty="0">
              <a:solidFill>
                <a:schemeClr val="tx1"/>
              </a:solidFill>
            </a:endParaRPr>
          </a:p>
          <a:p>
            <a:endParaRPr lang="en-US" dirty="0">
              <a:solidFill>
                <a:schemeClr val="tx1"/>
              </a:solidFill>
            </a:endParaRPr>
          </a:p>
        </p:txBody>
      </p:sp>
      <p:grpSp>
        <p:nvGrpSpPr>
          <p:cNvPr id="58" name="Group 57">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59"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0"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1"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63" name="Group 62">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64"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5"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6"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880063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2AFADFF-D61D-43E3-8C20-08A2EF66DC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6360"/>
          <a:stretch/>
        </p:blipFill>
        <p:spPr bwMode="auto">
          <a:xfrm>
            <a:off x="-773723" y="10"/>
            <a:ext cx="12491615" cy="6857990"/>
          </a:xfrm>
          <a:custGeom>
            <a:avLst/>
            <a:gdLst/>
            <a:ahLst/>
            <a:cxnLst/>
            <a:rect l="l" t="t" r="r" b="b"/>
            <a:pathLst>
              <a:path w="11717892" h="6858000">
                <a:moveTo>
                  <a:pt x="0" y="0"/>
                </a:moveTo>
                <a:lnTo>
                  <a:pt x="11717590" y="0"/>
                </a:lnTo>
                <a:lnTo>
                  <a:pt x="11717892" y="23369"/>
                </a:lnTo>
                <a:cubicBezTo>
                  <a:pt x="11712891" y="1065174"/>
                  <a:pt x="11552855" y="2043809"/>
                  <a:pt x="11552855" y="2300500"/>
                </a:cubicBezTo>
                <a:cubicBezTo>
                  <a:pt x="11552855" y="4075154"/>
                  <a:pt x="10591842" y="4734311"/>
                  <a:pt x="10136625" y="5444173"/>
                </a:cubicBezTo>
                <a:cubicBezTo>
                  <a:pt x="9984886" y="5786428"/>
                  <a:pt x="9555750" y="6221377"/>
                  <a:pt x="9041261" y="6647413"/>
                </a:cubicBezTo>
                <a:lnTo>
                  <a:pt x="877930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096C0E-C9A9-406E-A64B-18ECFB1F7B1D}"/>
              </a:ext>
            </a:extLst>
          </p:cNvPr>
          <p:cNvSpPr>
            <a:spLocks noGrp="1"/>
          </p:cNvSpPr>
          <p:nvPr>
            <p:ph type="title"/>
          </p:nvPr>
        </p:nvSpPr>
        <p:spPr>
          <a:xfrm>
            <a:off x="-553527" y="150725"/>
            <a:ext cx="1699040" cy="6451042"/>
          </a:xfrm>
        </p:spPr>
        <p:txBody>
          <a:bodyPr/>
          <a:lstStyle/>
          <a:p>
            <a:br>
              <a:rPr lang="en-US" b="1" dirty="0">
                <a:solidFill>
                  <a:schemeClr val="accent3">
                    <a:lumMod val="50000"/>
                  </a:schemeClr>
                </a:solidFill>
              </a:rPr>
            </a:br>
            <a:br>
              <a:rPr lang="en-US" b="1" dirty="0">
                <a:solidFill>
                  <a:schemeClr val="accent3">
                    <a:lumMod val="50000"/>
                  </a:schemeClr>
                </a:solidFill>
              </a:rPr>
            </a:br>
            <a:br>
              <a:rPr lang="en-US" b="1" dirty="0">
                <a:solidFill>
                  <a:schemeClr val="accent3">
                    <a:lumMod val="50000"/>
                  </a:schemeClr>
                </a:solidFill>
              </a:rPr>
            </a:br>
            <a:br>
              <a:rPr lang="en-US" b="1" dirty="0">
                <a:solidFill>
                  <a:schemeClr val="accent3">
                    <a:lumMod val="50000"/>
                  </a:schemeClr>
                </a:solidFill>
              </a:rPr>
            </a:br>
            <a:r>
              <a:rPr lang="en-US" b="1" dirty="0">
                <a:solidFill>
                  <a:schemeClr val="accent2">
                    <a:lumMod val="50000"/>
                  </a:schemeClr>
                </a:solidFill>
              </a:rPr>
              <a:t>Gardens in the Atlanta Area</a:t>
            </a:r>
          </a:p>
        </p:txBody>
      </p:sp>
    </p:spTree>
    <p:extLst>
      <p:ext uri="{BB962C8B-B14F-4D97-AF65-F5344CB8AC3E}">
        <p14:creationId xmlns:p14="http://schemas.microsoft.com/office/powerpoint/2010/main" val="155907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C04A63C-988E-4CDA-93A4-2FE95EAD4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2F244BA-9ADF-4F8B-8A82-0BCFD736C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C3A547C0-31AC-49A1-B51D-BB43317E7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5984"/>
          <a:stretch/>
        </p:blipFill>
        <p:spPr bwMode="auto">
          <a:xfrm>
            <a:off x="0" y="10"/>
            <a:ext cx="11717872" cy="6857990"/>
          </a:xfrm>
          <a:custGeom>
            <a:avLst/>
            <a:gdLst/>
            <a:ahLst/>
            <a:cxnLst/>
            <a:rect l="l" t="t" r="r" b="b"/>
            <a:pathLst>
              <a:path w="11717892" h="6858000">
                <a:moveTo>
                  <a:pt x="0" y="0"/>
                </a:moveTo>
                <a:lnTo>
                  <a:pt x="11717590" y="0"/>
                </a:lnTo>
                <a:lnTo>
                  <a:pt x="11717892" y="23369"/>
                </a:lnTo>
                <a:cubicBezTo>
                  <a:pt x="11712891" y="1065174"/>
                  <a:pt x="11552855" y="2043809"/>
                  <a:pt x="11552855" y="2300500"/>
                </a:cubicBezTo>
                <a:cubicBezTo>
                  <a:pt x="11552855" y="4075154"/>
                  <a:pt x="10591842" y="4734311"/>
                  <a:pt x="10136625" y="5444173"/>
                </a:cubicBezTo>
                <a:cubicBezTo>
                  <a:pt x="9984886" y="5786428"/>
                  <a:pt x="9555750" y="6221377"/>
                  <a:pt x="9041261" y="6647413"/>
                </a:cubicBezTo>
                <a:lnTo>
                  <a:pt x="8779307" y="6858000"/>
                </a:lnTo>
                <a:lnTo>
                  <a:pt x="0" y="6858000"/>
                </a:lnTo>
                <a:close/>
              </a:path>
            </a:pathLst>
          </a:custGeom>
          <a:solidFill>
            <a:schemeClr val="tx1"/>
          </a:solidFill>
        </p:spPr>
      </p:pic>
      <p:grpSp>
        <p:nvGrpSpPr>
          <p:cNvPr id="141" name="Group 140">
            <a:extLst>
              <a:ext uri="{FF2B5EF4-FFF2-40B4-BE49-F238E27FC236}">
                <a16:creationId xmlns:a16="http://schemas.microsoft.com/office/drawing/2014/main" id="{9CE01B79-04E0-42C8-9E4B-CA4E551FF1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a:off x="9939651" y="5331698"/>
            <a:ext cx="2117174" cy="588806"/>
            <a:chOff x="4549904" y="5078157"/>
            <a:chExt cx="3023338" cy="840818"/>
          </a:xfrm>
        </p:grpSpPr>
        <p:sp>
          <p:nvSpPr>
            <p:cNvPr id="142" name="Freeform 80">
              <a:extLst>
                <a:ext uri="{FF2B5EF4-FFF2-40B4-BE49-F238E27FC236}">
                  <a16:creationId xmlns:a16="http://schemas.microsoft.com/office/drawing/2014/main" id="{9FAE9CFE-04E4-41FF-9CD6-503ACF8CCD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3" name="Freeform 84">
              <a:extLst>
                <a:ext uri="{FF2B5EF4-FFF2-40B4-BE49-F238E27FC236}">
                  <a16:creationId xmlns:a16="http://schemas.microsoft.com/office/drawing/2014/main" id="{07086A81-DE9F-4760-9BD1-978134626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4" name="Freeform 87">
              <a:extLst>
                <a:ext uri="{FF2B5EF4-FFF2-40B4-BE49-F238E27FC236}">
                  <a16:creationId xmlns:a16="http://schemas.microsoft.com/office/drawing/2014/main" id="{AFE935F5-03F4-4B67-B2F8-C1D265EE3B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extBox 1">
            <a:extLst>
              <a:ext uri="{FF2B5EF4-FFF2-40B4-BE49-F238E27FC236}">
                <a16:creationId xmlns:a16="http://schemas.microsoft.com/office/drawing/2014/main" id="{DEFC9898-2E61-4E6D-819A-83046669A11A}"/>
              </a:ext>
            </a:extLst>
          </p:cNvPr>
          <p:cNvSpPr txBox="1"/>
          <p:nvPr/>
        </p:nvSpPr>
        <p:spPr>
          <a:xfrm>
            <a:off x="191107" y="292810"/>
            <a:ext cx="4844108" cy="1200329"/>
          </a:xfrm>
          <a:prstGeom prst="rect">
            <a:avLst/>
          </a:prstGeom>
          <a:solidFill>
            <a:schemeClr val="tx1"/>
          </a:solidFill>
        </p:spPr>
        <p:txBody>
          <a:bodyPr wrap="square" rtlCol="0">
            <a:spAutoFit/>
          </a:bodyPr>
          <a:lstStyle/>
          <a:p>
            <a:r>
              <a:rPr lang="en-US" sz="3600" dirty="0">
                <a:solidFill>
                  <a:schemeClr val="bg1"/>
                </a:solidFill>
              </a:rPr>
              <a:t>Garden Name:</a:t>
            </a:r>
          </a:p>
          <a:p>
            <a:r>
              <a:rPr lang="en-US" sz="3600" dirty="0">
                <a:solidFill>
                  <a:schemeClr val="bg1"/>
                </a:solidFill>
              </a:rPr>
              <a:t> Washington Street</a:t>
            </a:r>
          </a:p>
        </p:txBody>
      </p:sp>
      <p:sp>
        <p:nvSpPr>
          <p:cNvPr id="3" name="Rectangle 2">
            <a:extLst>
              <a:ext uri="{FF2B5EF4-FFF2-40B4-BE49-F238E27FC236}">
                <a16:creationId xmlns:a16="http://schemas.microsoft.com/office/drawing/2014/main" id="{7C3676AD-F315-41DC-BAEC-6D0D257340F5}"/>
              </a:ext>
            </a:extLst>
          </p:cNvPr>
          <p:cNvSpPr/>
          <p:nvPr/>
        </p:nvSpPr>
        <p:spPr>
          <a:xfrm>
            <a:off x="341350" y="2986268"/>
            <a:ext cx="1105485" cy="3472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714073"/>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4.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8C6403A-684A-431F-8F36-A24C99E286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{08D66EDA-1036-4AC7-9575-21C624A7E03A}tf11964407_win32</Template>
  <TotalTime>1050</TotalTime>
  <Words>487</Words>
  <Application>Microsoft Office PowerPoint</Application>
  <PresentationFormat>Widescreen</PresentationFormat>
  <Paragraphs>74</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Calibri</vt:lpstr>
      <vt:lpstr>Rockwell Nova Light</vt:lpstr>
      <vt:lpstr>The Hand Extrablack</vt:lpstr>
      <vt:lpstr>BlobVTI</vt:lpstr>
      <vt:lpstr>FIVE ACES</vt:lpstr>
      <vt:lpstr>Members</vt:lpstr>
      <vt:lpstr>Why Atlanta and NYC?</vt:lpstr>
      <vt:lpstr>Benefits of Community Gardening</vt:lpstr>
      <vt:lpstr>Helps Environmental Sustainability</vt:lpstr>
      <vt:lpstr>Educational Benefits</vt:lpstr>
      <vt:lpstr>FIVE ACES</vt:lpstr>
      <vt:lpstr>    Gardens in the Atlanta Area</vt:lpstr>
      <vt:lpstr>PowerPoint Presentation</vt:lpstr>
      <vt:lpstr>PowerPoint Presentation</vt:lpstr>
      <vt:lpstr>PowerPoint Presentation</vt:lpstr>
      <vt:lpstr>What’s Next  . . . </vt:lpstr>
      <vt:lpstr>FIVE ACES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Five aces</dc:title>
  <dc:creator>Guest2</dc:creator>
  <cp:lastModifiedBy>Guest2</cp:lastModifiedBy>
  <cp:revision>71</cp:revision>
  <dcterms:created xsi:type="dcterms:W3CDTF">2021-04-29T23:47:11Z</dcterms:created>
  <dcterms:modified xsi:type="dcterms:W3CDTF">2021-05-01T13:57:15Z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